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Lst>
  <p:sldIdLst>
    <p:sldId id="256" r:id="rId2"/>
    <p:sldId id="332" r:id="rId3"/>
    <p:sldId id="344" r:id="rId4"/>
    <p:sldId id="257" r:id="rId5"/>
    <p:sldId id="258" r:id="rId6"/>
    <p:sldId id="259" r:id="rId7"/>
    <p:sldId id="260" r:id="rId8"/>
    <p:sldId id="261" r:id="rId9"/>
    <p:sldId id="334" r:id="rId10"/>
    <p:sldId id="262" r:id="rId11"/>
    <p:sldId id="263" r:id="rId12"/>
    <p:sldId id="335" r:id="rId13"/>
    <p:sldId id="264" r:id="rId14"/>
    <p:sldId id="265" r:id="rId15"/>
    <p:sldId id="276" r:id="rId16"/>
    <p:sldId id="266" r:id="rId17"/>
    <p:sldId id="336" r:id="rId18"/>
    <p:sldId id="267" r:id="rId19"/>
    <p:sldId id="268" r:id="rId20"/>
    <p:sldId id="269" r:id="rId21"/>
    <p:sldId id="270" r:id="rId22"/>
    <p:sldId id="272" r:id="rId23"/>
    <p:sldId id="273" r:id="rId24"/>
    <p:sldId id="274" r:id="rId25"/>
    <p:sldId id="275"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300" r:id="rId39"/>
    <p:sldId id="289" r:id="rId40"/>
    <p:sldId id="290" r:id="rId41"/>
    <p:sldId id="291" r:id="rId42"/>
    <p:sldId id="337" r:id="rId43"/>
    <p:sldId id="292" r:id="rId44"/>
    <p:sldId id="338" r:id="rId45"/>
    <p:sldId id="293" r:id="rId46"/>
    <p:sldId id="294" r:id="rId47"/>
    <p:sldId id="295" r:id="rId48"/>
    <p:sldId id="339" r:id="rId49"/>
    <p:sldId id="296" r:id="rId50"/>
    <p:sldId id="297" r:id="rId51"/>
    <p:sldId id="340" r:id="rId52"/>
    <p:sldId id="298" r:id="rId53"/>
    <p:sldId id="341" r:id="rId54"/>
    <p:sldId id="299" r:id="rId55"/>
    <p:sldId id="302" r:id="rId56"/>
    <p:sldId id="303" r:id="rId57"/>
    <p:sldId id="304" r:id="rId58"/>
    <p:sldId id="305" r:id="rId59"/>
    <p:sldId id="306" r:id="rId60"/>
    <p:sldId id="307" r:id="rId61"/>
    <p:sldId id="308" r:id="rId62"/>
    <p:sldId id="309" r:id="rId63"/>
    <p:sldId id="311" r:id="rId64"/>
    <p:sldId id="312" r:id="rId65"/>
    <p:sldId id="313" r:id="rId66"/>
    <p:sldId id="314" r:id="rId67"/>
    <p:sldId id="315" r:id="rId68"/>
    <p:sldId id="342" r:id="rId69"/>
    <p:sldId id="316" r:id="rId70"/>
    <p:sldId id="317" r:id="rId71"/>
    <p:sldId id="318" r:id="rId72"/>
    <p:sldId id="319" r:id="rId73"/>
    <p:sldId id="320" r:id="rId74"/>
    <p:sldId id="321" r:id="rId75"/>
    <p:sldId id="343" r:id="rId76"/>
    <p:sldId id="322" r:id="rId77"/>
    <p:sldId id="323" r:id="rId78"/>
    <p:sldId id="324" r:id="rId79"/>
    <p:sldId id="325" r:id="rId80"/>
    <p:sldId id="326" r:id="rId81"/>
    <p:sldId id="327" r:id="rId82"/>
    <p:sldId id="328" r:id="rId83"/>
    <p:sldId id="329" r:id="rId84"/>
    <p:sldId id="330" r:id="rId85"/>
    <p:sldId id="331" r:id="rId86"/>
    <p:sldId id="345" r:id="rId8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DBAF36-9CFA-4CF9-BBE2-8D6B2E5DF9D8}"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340052026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DBAF36-9CFA-4CF9-BBE2-8D6B2E5DF9D8}"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131613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DBAF36-9CFA-4CF9-BBE2-8D6B2E5DF9D8}"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28360630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DBAF36-9CFA-4CF9-BBE2-8D6B2E5DF9D8}"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58F83-B133-4794-864B-2827AFD4EC39}"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049490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DBAF36-9CFA-4CF9-BBE2-8D6B2E5DF9D8}"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38599856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ADBAF36-9CFA-4CF9-BBE2-8D6B2E5DF9D8}" type="datetimeFigureOut">
              <a:rPr lang="en-US" smtClean="0"/>
              <a:t>4/3/2023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1080441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ADBAF36-9CFA-4CF9-BBE2-8D6B2E5DF9D8}" type="datetimeFigureOut">
              <a:rPr lang="en-US" smtClean="0"/>
              <a:t>4/3/2023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28978272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DBAF36-9CFA-4CF9-BBE2-8D6B2E5DF9D8}"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32844211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DBAF36-9CFA-4CF9-BBE2-8D6B2E5DF9D8}"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19966357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DBAF36-9CFA-4CF9-BBE2-8D6B2E5DF9D8}"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4082801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DBAF36-9CFA-4CF9-BBE2-8D6B2E5DF9D8}"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2470279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DBAF36-9CFA-4CF9-BBE2-8D6B2E5DF9D8}" type="datetimeFigureOut">
              <a:rPr lang="en-US" smtClean="0"/>
              <a:t>4/3/2023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207902491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DBAF36-9CFA-4CF9-BBE2-8D6B2E5DF9D8}"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2256529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DBAF36-9CFA-4CF9-BBE2-8D6B2E5DF9D8}" type="datetimeFigureOut">
              <a:rPr lang="en-US" smtClean="0"/>
              <a:t>4/3/2023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2338312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DBAF36-9CFA-4CF9-BBE2-8D6B2E5DF9D8}" type="datetimeFigureOut">
              <a:rPr lang="en-US" smtClean="0"/>
              <a:t>4/3/2023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1375991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5ADBAF36-9CFA-4CF9-BBE2-8D6B2E5DF9D8}" type="datetimeFigureOut">
              <a:rPr lang="en-US" smtClean="0"/>
              <a:t>4/3/2023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972373966"/>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DBAF36-9CFA-4CF9-BBE2-8D6B2E5DF9D8}"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1589609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DBAF36-9CFA-4CF9-BBE2-8D6B2E5DF9D8}" type="datetimeFigureOut">
              <a:rPr lang="en-US" smtClean="0"/>
              <a:t>4/3/2023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158F83-B133-4794-864B-2827AFD4EC39}" type="slidenum">
              <a:rPr lang="en-US" smtClean="0"/>
              <a:t>‹#›</a:t>
            </a:fld>
            <a:endParaRPr lang="en-US"/>
          </a:p>
        </p:txBody>
      </p:sp>
    </p:spTree>
    <p:extLst>
      <p:ext uri="{BB962C8B-B14F-4D97-AF65-F5344CB8AC3E}">
        <p14:creationId xmlns:p14="http://schemas.microsoft.com/office/powerpoint/2010/main" val="293200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5ADBAF36-9CFA-4CF9-BBE2-8D6B2E5DF9D8}" type="datetimeFigureOut">
              <a:rPr lang="en-US" smtClean="0"/>
              <a:t>4/3/2023</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A158F83-B133-4794-864B-2827AFD4EC39}" type="slidenum">
              <a:rPr lang="en-US" smtClean="0"/>
              <a:t>‹#›</a:t>
            </a:fld>
            <a:endParaRPr lang="en-US"/>
          </a:p>
        </p:txBody>
      </p:sp>
    </p:spTree>
    <p:extLst>
      <p:ext uri="{BB962C8B-B14F-4D97-AF65-F5344CB8AC3E}">
        <p14:creationId xmlns:p14="http://schemas.microsoft.com/office/powerpoint/2010/main" val="786854362"/>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 id="2147483860" r:id="rId14"/>
    <p:sldLayoutId id="2147483861" r:id="rId15"/>
    <p:sldLayoutId id="2147483862" r:id="rId16"/>
    <p:sldLayoutId id="2147483863" r:id="rId17"/>
    <p:sldLayoutId id="2147483864" r:id="rId18"/>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46.xml"/><Relationship Id="rId13" Type="http://schemas.openxmlformats.org/officeDocument/2006/relationships/slide" Target="slide76.xml"/><Relationship Id="rId3" Type="http://schemas.openxmlformats.org/officeDocument/2006/relationships/slide" Target="slide4.xml"/><Relationship Id="rId7" Type="http://schemas.openxmlformats.org/officeDocument/2006/relationships/slide" Target="slide45.xml"/><Relationship Id="rId12" Type="http://schemas.openxmlformats.org/officeDocument/2006/relationships/slide" Target="slide63.xml"/><Relationship Id="rId2"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slide" Target="slide38.xml"/><Relationship Id="rId11" Type="http://schemas.openxmlformats.org/officeDocument/2006/relationships/slide" Target="slide53.xml"/><Relationship Id="rId5" Type="http://schemas.openxmlformats.org/officeDocument/2006/relationships/slide" Target="slide34.xml"/><Relationship Id="rId10" Type="http://schemas.openxmlformats.org/officeDocument/2006/relationships/slide" Target="slide51.xml"/><Relationship Id="rId4" Type="http://schemas.openxmlformats.org/officeDocument/2006/relationships/slide" Target="slide8.xml"/><Relationship Id="rId9" Type="http://schemas.openxmlformats.org/officeDocument/2006/relationships/slide" Target="slide4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14445" y="1023867"/>
            <a:ext cx="4623515" cy="3349641"/>
          </a:xfrm>
        </p:spPr>
        <p:txBody>
          <a:bodyPr>
            <a:normAutofit/>
          </a:bodyPr>
          <a:lstStyle/>
          <a:p>
            <a:r>
              <a:rPr lang="fa-IR" sz="5400" b="1" dirty="0">
                <a:cs typeface="B Titr" panose="00000700000000000000" pitchFamily="2" charset="-78"/>
              </a:rPr>
              <a:t>شيوه‌نامه اجرايي صدور گواهينامه و اصلاح مشخصات</a:t>
            </a:r>
            <a:r>
              <a:rPr lang="fa-IR" b="1" dirty="0">
                <a:cs typeface="B Titr" panose="00000700000000000000" pitchFamily="2" charset="-78"/>
              </a:rPr>
              <a:t> </a:t>
            </a:r>
            <a:endParaRPr lang="en-US" dirty="0">
              <a:cs typeface="B Titr" panose="00000700000000000000" pitchFamily="2" charset="-78"/>
            </a:endParaRPr>
          </a:p>
        </p:txBody>
      </p:sp>
      <p:sp>
        <p:nvSpPr>
          <p:cNvPr id="3" name="Subtitle 2"/>
          <p:cNvSpPr>
            <a:spLocks noGrp="1"/>
          </p:cNvSpPr>
          <p:nvPr>
            <p:ph type="subTitle" idx="1"/>
          </p:nvPr>
        </p:nvSpPr>
        <p:spPr/>
        <p:txBody>
          <a:bodyPr/>
          <a:lstStyle/>
          <a:p>
            <a:r>
              <a:rPr lang="fa-IR" dirty="0">
                <a:cs typeface="B Titr" panose="00000700000000000000" pitchFamily="2" charset="-78"/>
              </a:rPr>
              <a:t> دی 1398</a:t>
            </a:r>
            <a:endParaRPr lang="en-US" dirty="0">
              <a:cs typeface="B Titr" panose="00000700000000000000" pitchFamily="2" charset="-78"/>
            </a:endParaRPr>
          </a:p>
        </p:txBody>
      </p:sp>
    </p:spTree>
    <p:extLst>
      <p:ext uri="{BB962C8B-B14F-4D97-AF65-F5344CB8AC3E}">
        <p14:creationId xmlns:p14="http://schemas.microsoft.com/office/powerpoint/2010/main" val="29999038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90488"/>
            <a:ext cx="11539538" cy="6503987"/>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تبصره 1: </a:t>
            </a:r>
            <a:r>
              <a:rPr lang="fa-IR" sz="3000" b="1" dirty="0">
                <a:solidFill>
                  <a:srgbClr val="FF0000"/>
                </a:solidFill>
                <a:cs typeface="B Titr" panose="00000700000000000000" pitchFamily="2" charset="-78"/>
              </a:rPr>
              <a:t>اداره سنجش استان پس از صدور رأي كميسيون خاص مبني بر صدور </a:t>
            </a:r>
            <a:r>
              <a:rPr lang="fa-IR" sz="3000" b="1" dirty="0">
                <a:cs typeface="B Titr" panose="00000700000000000000" pitchFamily="2" charset="-78"/>
              </a:rPr>
              <a:t>مجوز چاپ گواهينامه‌ها به صورت المثني به </a:t>
            </a:r>
            <a:r>
              <a:rPr lang="fa-IR" sz="3000" b="1" dirty="0">
                <a:solidFill>
                  <a:srgbClr val="00B050"/>
                </a:solidFill>
                <a:cs typeface="B Titr" panose="00000700000000000000" pitchFamily="2" charset="-78"/>
              </a:rPr>
              <a:t>تعداد آراء صادره، گواهينامه المثني</a:t>
            </a:r>
            <a:r>
              <a:rPr lang="fa-IR" sz="3000" b="1" dirty="0">
                <a:cs typeface="B Titr" panose="00000700000000000000" pitchFamily="2" charset="-78"/>
              </a:rPr>
              <a:t>، با </a:t>
            </a:r>
            <a:r>
              <a:rPr lang="fa-IR" sz="3000" b="1" dirty="0">
                <a:solidFill>
                  <a:srgbClr val="0070C0"/>
                </a:solidFill>
                <a:cs typeface="B Titr" panose="00000700000000000000" pitchFamily="2" charset="-78"/>
              </a:rPr>
              <a:t>هماهنگي حراست استان </a:t>
            </a:r>
            <a:r>
              <a:rPr lang="fa-IR" sz="3000" b="1" dirty="0">
                <a:cs typeface="B Titr" panose="00000700000000000000" pitchFamily="2" charset="-78"/>
              </a:rPr>
              <a:t>به منطقه تحويل دهد.</a:t>
            </a:r>
          </a:p>
          <a:p>
            <a:pPr algn="just" rtl="1">
              <a:lnSpc>
                <a:spcPct val="200000"/>
              </a:lnSpc>
              <a:buFont typeface="Wingdings" panose="05000000000000000000" pitchFamily="2" charset="2"/>
              <a:buChar char="v"/>
            </a:pPr>
            <a:r>
              <a:rPr lang="fa-IR" sz="3000" b="1" dirty="0">
                <a:cs typeface="B Titr" panose="00000700000000000000" pitchFamily="2" charset="-78"/>
              </a:rPr>
              <a:t>تبصره 2: </a:t>
            </a:r>
            <a:r>
              <a:rPr lang="fa-IR" sz="3000" b="1" dirty="0">
                <a:solidFill>
                  <a:srgbClr val="0070C0"/>
                </a:solidFill>
                <a:cs typeface="B Titr" panose="00000700000000000000" pitchFamily="2" charset="-78"/>
              </a:rPr>
              <a:t>مسئولين محترم استان و منطقه و به ويژه مديران مدارس </a:t>
            </a:r>
            <a:r>
              <a:rPr lang="fa-IR" sz="3000" b="1" dirty="0">
                <a:cs typeface="B Titr" panose="00000700000000000000" pitchFamily="2" charset="-78"/>
              </a:rPr>
              <a:t>نسبت به </a:t>
            </a:r>
            <a:r>
              <a:rPr lang="fa-IR" sz="3000" b="1" dirty="0">
                <a:solidFill>
                  <a:srgbClr val="0070C0"/>
                </a:solidFill>
                <a:cs typeface="B Titr" panose="00000700000000000000" pitchFamily="2" charset="-78"/>
              </a:rPr>
              <a:t>مطلع نمودن </a:t>
            </a:r>
            <a:r>
              <a:rPr lang="fa-IR" sz="3000" b="1" dirty="0">
                <a:cs typeface="B Titr" panose="00000700000000000000" pitchFamily="2" charset="-78"/>
              </a:rPr>
              <a:t>دانش‌آموزان و والدين از شرايط و ضوابط صدور گواهينامه و هزينه‌هاي آن اطلاع‌رساني مناسب و مطلوب را به عمل آورند تا </a:t>
            </a:r>
            <a:r>
              <a:rPr lang="fa-IR" sz="3000" b="1" dirty="0">
                <a:solidFill>
                  <a:srgbClr val="0070C0"/>
                </a:solidFill>
                <a:cs typeface="B Titr" panose="00000700000000000000" pitchFamily="2" charset="-78"/>
              </a:rPr>
              <a:t>نهايت دقت در حفظ و نگهداري گواهينامه، توسط ذي‌نفعان صورت گيرد.</a:t>
            </a:r>
            <a:endParaRPr lang="en-US" sz="3000" b="1" dirty="0">
              <a:solidFill>
                <a:srgbClr val="0070C0"/>
              </a:solidFill>
              <a:cs typeface="B Titr" panose="00000700000000000000" pitchFamily="2" charset="-78"/>
            </a:endParaRPr>
          </a:p>
          <a:p>
            <a:pPr algn="just" rtl="1">
              <a:lnSpc>
                <a:spcPct val="200000"/>
              </a:lnSpc>
              <a:buFont typeface="Wingdings" panose="05000000000000000000" pitchFamily="2" charset="2"/>
              <a:buChar char="v"/>
            </a:pPr>
            <a:endParaRPr lang="fa-IR"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32132551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034" y="568345"/>
            <a:ext cx="11176237" cy="1560716"/>
          </a:xfrm>
        </p:spPr>
        <p:txBody>
          <a:bodyPr>
            <a:normAutofit/>
          </a:bodyPr>
          <a:lstStyle/>
          <a:p>
            <a:pPr algn="r"/>
            <a:r>
              <a:rPr lang="fa-IR" b="1" dirty="0"/>
              <a:t>2-1 ) مدارك لازم براي صدور گواهينامه المثني:</a:t>
            </a:r>
            <a:br>
              <a:rPr lang="en-US" dirty="0"/>
            </a:br>
            <a:endParaRPr lang="en-US" dirty="0"/>
          </a:p>
        </p:txBody>
      </p:sp>
      <p:sp>
        <p:nvSpPr>
          <p:cNvPr id="4" name="Content Placeholder 3"/>
          <p:cNvSpPr>
            <a:spLocks noGrp="1"/>
          </p:cNvSpPr>
          <p:nvPr>
            <p:ph idx="1"/>
          </p:nvPr>
        </p:nvSpPr>
        <p:spPr/>
        <p:txBody>
          <a:bodyPr vert="horz" lIns="91440" tIns="45720" rIns="91440" bIns="45720" rtlCol="0">
            <a:noAutofit/>
          </a:bodyPr>
          <a:lstStyle/>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7469308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796713" cy="63373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0070C0"/>
                </a:solidFill>
                <a:cs typeface="B Titr" panose="00000700000000000000" pitchFamily="2" charset="-78"/>
              </a:rPr>
              <a:t>درخواست كتبي ذي‌نفع يا نمايندة قانوني </a:t>
            </a:r>
            <a:r>
              <a:rPr lang="fa-IR" sz="3000" b="1" dirty="0">
                <a:cs typeface="B Titr" panose="00000700000000000000" pitchFamily="2" charset="-78"/>
              </a:rPr>
              <a:t>وي مبني بر صدور مجدد گواهينامه پايان تحصيلات دوره متوسطه پيش‌دانشگاهي كه توسط مدير مدرسه / كارشناس سنجش تأييد (امضاء و مهر) گردد.</a:t>
            </a:r>
            <a:endParaRPr lang="en-US" sz="3000" b="1" dirty="0">
              <a:cs typeface="B Titr" panose="00000700000000000000" pitchFamily="2" charset="-78"/>
            </a:endParaRPr>
          </a:p>
          <a:p>
            <a:pPr algn="just" rtl="1">
              <a:lnSpc>
                <a:spcPct val="200000"/>
              </a:lnSpc>
              <a:buFont typeface="Wingdings" panose="05000000000000000000" pitchFamily="2" charset="2"/>
              <a:buChar char="v"/>
            </a:pPr>
            <a:r>
              <a:rPr lang="fa-IR" sz="3000" b="1" dirty="0">
                <a:cs typeface="B Titr" panose="00000700000000000000" pitchFamily="2" charset="-78"/>
              </a:rPr>
              <a:t>ب-1-2 ) </a:t>
            </a:r>
            <a:r>
              <a:rPr lang="fa-IR" sz="3000" b="1" dirty="0">
                <a:solidFill>
                  <a:srgbClr val="FF0000"/>
                </a:solidFill>
                <a:cs typeface="B Titr" panose="00000700000000000000" pitchFamily="2" charset="-78"/>
              </a:rPr>
              <a:t>دو قطعه عكس 3×4 كه در سال جديد گرفته شده باشد </a:t>
            </a:r>
            <a:r>
              <a:rPr lang="fa-IR" sz="3000" b="1" dirty="0">
                <a:cs typeface="B Titr" panose="00000700000000000000" pitchFamily="2" charset="-78"/>
              </a:rPr>
              <a:t>و تعلق آن به ذي‌نفع به تأييد مدير مدرسه/ كارشناسي سنجش و ارزشيابي تحصيلي رسيده باشد. «نام و نام خانوادگي، نام پدر، كد ملي، تاريخ تولد، در پشت عكس توسط ذي‌نفع نوشته و توسط كارشناسي سنجش كنترل شود.»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15086486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590338"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solidFill>
                  <a:srgbClr val="FF0000"/>
                </a:solidFill>
                <a:cs typeface="B Titr" panose="00000700000000000000" pitchFamily="2" charset="-78"/>
              </a:rPr>
              <a:t>اصل شناسنامه و كارت ملي </a:t>
            </a:r>
            <a:r>
              <a:rPr lang="fa-IR" sz="3000" b="1" dirty="0">
                <a:cs typeface="B Titr" panose="00000700000000000000" pitchFamily="2" charset="-78"/>
              </a:rPr>
              <a:t>به همراه تصاويري از صفحات اول و توضيحات شناسنامه و كارت‌ ملي توسط ذي‌نفع ارائه شود. «تصاوير مدارك توسط مدير مدرسه/ كارشناسي سنجش و ارزشيابي تحصيلي منطقه با اصل مطابقت داده و تأييد گردد.»</a:t>
            </a:r>
            <a:endParaRPr lang="en-US" sz="3000" b="1" dirty="0">
              <a:cs typeface="B Titr" panose="00000700000000000000" pitchFamily="2" charset="-78"/>
            </a:endParaRPr>
          </a:p>
          <a:p>
            <a:pPr algn="just" rtl="1">
              <a:lnSpc>
                <a:spcPct val="150000"/>
              </a:lnSpc>
              <a:buFont typeface="Wingdings" panose="05000000000000000000" pitchFamily="2" charset="2"/>
              <a:buChar char="v"/>
            </a:pPr>
            <a:r>
              <a:rPr lang="fa-IR" sz="3000" b="1" dirty="0">
                <a:solidFill>
                  <a:srgbClr val="FF0000"/>
                </a:solidFill>
                <a:cs typeface="B Titr" panose="00000700000000000000" pitchFamily="2" charset="-78"/>
              </a:rPr>
              <a:t>اصل سند رسمي دفترخانه اسناد رسمي (سند تعهدنامه غير مالي) </a:t>
            </a:r>
            <a:r>
              <a:rPr lang="fa-IR" sz="3000" b="1" dirty="0">
                <a:cs typeface="B Titr" panose="00000700000000000000" pitchFamily="2" charset="-78"/>
              </a:rPr>
              <a:t>مبني بر مفقود شدن گواهينامه پايان تحصيلات دورة متوسطه / پيش‌دانشگاهي توسط ذي‌نفع ارائه و تصوير آن توسط مدير مدرسه / كارشناس سنجش تأييد (مهر و امضاء) گردد.</a:t>
            </a:r>
            <a:endParaRPr lang="en-US" sz="3000" b="1" dirty="0">
              <a:cs typeface="B Titr" panose="00000700000000000000" pitchFamily="2" charset="-78"/>
            </a:endParaRPr>
          </a:p>
          <a:p>
            <a:pPr algn="just" rtl="1">
              <a:lnSpc>
                <a:spcPct val="150000"/>
              </a:lnSpc>
              <a:buFont typeface="Wingdings" panose="05000000000000000000" pitchFamily="2" charset="2"/>
              <a:buChar char="v"/>
            </a:pPr>
            <a:r>
              <a:rPr lang="fa-IR" sz="3000" b="1" dirty="0">
                <a:cs typeface="B Titr" panose="00000700000000000000" pitchFamily="2" charset="-78"/>
              </a:rPr>
              <a:t>تبصره: در </a:t>
            </a:r>
            <a:r>
              <a:rPr lang="fa-IR" sz="3000" b="1" dirty="0">
                <a:solidFill>
                  <a:srgbClr val="FF0000"/>
                </a:solidFill>
                <a:cs typeface="B Titr" panose="00000700000000000000" pitchFamily="2" charset="-78"/>
              </a:rPr>
              <a:t>متن سند رسمي دفترخانه اسناد رسمي</a:t>
            </a:r>
            <a:r>
              <a:rPr lang="fa-IR" sz="3000" b="1" dirty="0">
                <a:cs typeface="B Titr" panose="00000700000000000000" pitchFamily="2" charset="-78"/>
              </a:rPr>
              <a:t>، </a:t>
            </a:r>
            <a:r>
              <a:rPr lang="fa-IR" sz="3000" b="1" dirty="0">
                <a:solidFill>
                  <a:srgbClr val="0070C0"/>
                </a:solidFill>
                <a:cs typeface="B Titr" panose="00000700000000000000" pitchFamily="2" charset="-78"/>
              </a:rPr>
              <a:t>ذي‌نفع متعهد </a:t>
            </a:r>
            <a:r>
              <a:rPr lang="fa-IR" sz="3000" b="1" dirty="0">
                <a:cs typeface="B Titr" panose="00000700000000000000" pitchFamily="2" charset="-78"/>
              </a:rPr>
              <a:t>شود </a:t>
            </a:r>
            <a:r>
              <a:rPr lang="fa-IR" sz="3000" b="1" dirty="0">
                <a:solidFill>
                  <a:srgbClr val="00B050"/>
                </a:solidFill>
                <a:cs typeface="B Titr" panose="00000700000000000000" pitchFamily="2" charset="-78"/>
              </a:rPr>
              <a:t>در صورت پيدا شدن اصل گواهينامه قبلي، آن را به اداره آموزش و پرورش تحويل دهد</a:t>
            </a:r>
            <a:r>
              <a:rPr lang="fa-IR" sz="3000" b="1" dirty="0">
                <a:cs typeface="B Titr" panose="00000700000000000000" pitchFamily="2" charset="-78"/>
              </a:rPr>
              <a:t>. در غير اين صورت عواقب قانوني به عهده ذي‌نفع مي‌باشد.</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37866816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499850"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در صورت امكان </a:t>
            </a:r>
            <a:r>
              <a:rPr lang="fa-IR" sz="3000" b="1" dirty="0">
                <a:solidFill>
                  <a:srgbClr val="00B050"/>
                </a:solidFill>
                <a:cs typeface="B Titr" panose="00000700000000000000" pitchFamily="2" charset="-78"/>
              </a:rPr>
              <a:t>تصويري از سابقه تحصيلي </a:t>
            </a:r>
            <a:r>
              <a:rPr lang="fa-IR" sz="3000" b="1" dirty="0">
                <a:cs typeface="B Titr" panose="00000700000000000000" pitchFamily="2" charset="-78"/>
              </a:rPr>
              <a:t>(</a:t>
            </a:r>
            <a:r>
              <a:rPr lang="fa-IR" sz="3000" b="1" dirty="0">
                <a:solidFill>
                  <a:srgbClr val="FF0000"/>
                </a:solidFill>
                <a:cs typeface="B Titr" panose="00000700000000000000" pitchFamily="2" charset="-78"/>
              </a:rPr>
              <a:t>گواهينامه، كارنامه، خلاصه سوابق و ...) </a:t>
            </a:r>
            <a:r>
              <a:rPr lang="fa-IR" sz="3000" b="1" dirty="0">
                <a:cs typeface="B Titr" panose="00000700000000000000" pitchFamily="2" charset="-78"/>
              </a:rPr>
              <a:t>براي تسهيل پيگيري توسط ذي‌نفع ارائه شود.</a:t>
            </a:r>
            <a:endParaRPr lang="en-US" sz="3000" b="1" dirty="0">
              <a:cs typeface="B Titr" panose="00000700000000000000" pitchFamily="2" charset="-78"/>
            </a:endParaRPr>
          </a:p>
          <a:p>
            <a:pPr algn="just" rtl="1">
              <a:lnSpc>
                <a:spcPct val="200000"/>
              </a:lnSpc>
              <a:buFont typeface="Wingdings" panose="05000000000000000000" pitchFamily="2" charset="2"/>
              <a:buChar char="v"/>
            </a:pPr>
            <a:r>
              <a:rPr lang="fa-IR" sz="3000" b="1" dirty="0">
                <a:cs typeface="B Titr" panose="00000700000000000000" pitchFamily="2" charset="-78"/>
              </a:rPr>
              <a:t>د</a:t>
            </a:r>
            <a:r>
              <a:rPr lang="fa-IR" sz="3000" b="1" dirty="0">
                <a:solidFill>
                  <a:srgbClr val="FF0000"/>
                </a:solidFill>
                <a:cs typeface="B Titr" panose="00000700000000000000" pitchFamily="2" charset="-78"/>
              </a:rPr>
              <a:t>ر صورت تصويب مبلغ تعيين شده </a:t>
            </a:r>
            <a:r>
              <a:rPr lang="fa-IR" sz="3000" b="1" dirty="0">
                <a:cs typeface="B Titr" panose="00000700000000000000" pitchFamily="2" charset="-78"/>
              </a:rPr>
              <a:t>در نمون برگ شماره 5 توسط مرجع مشخص شده، </a:t>
            </a:r>
            <a:r>
              <a:rPr lang="fa-IR" sz="3000" b="1" dirty="0">
                <a:solidFill>
                  <a:srgbClr val="FF0000"/>
                </a:solidFill>
                <a:cs typeface="B Titr" panose="00000700000000000000" pitchFamily="2" charset="-78"/>
              </a:rPr>
              <a:t>اصل فيش واريز وجه بابت صدور گواهينامه اصلي / المثني </a:t>
            </a:r>
            <a:r>
              <a:rPr lang="fa-IR" sz="3000" b="1" dirty="0">
                <a:cs typeface="B Titr" panose="00000700000000000000" pitchFamily="2" charset="-78"/>
              </a:rPr>
              <a:t>پايان تحصيلات دوره متوسطه / پيش‌دانشگاهي به حساب متمركز اداره آموزش و پرورش منطقه يا اداره كل استان ذي‌ربط توسط ذي‌نفع ارائه شود.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8610390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670" y="568345"/>
            <a:ext cx="11137601" cy="1560716"/>
          </a:xfrm>
        </p:spPr>
        <p:txBody>
          <a:bodyPr>
            <a:normAutofit/>
          </a:bodyPr>
          <a:lstStyle/>
          <a:p>
            <a:r>
              <a:rPr lang="fa-IR" b="1" dirty="0"/>
              <a:t>كارشناسي سنجش و ارزشيابي تحصيلي منطقه / ناحيه پس از دريافت مدارك فوق، نسبت به انجام موارد ذيل اقدام نمايند:</a:t>
            </a:r>
            <a:endParaRPr lang="en-US" dirty="0"/>
          </a:p>
        </p:txBody>
      </p:sp>
      <p:sp>
        <p:nvSpPr>
          <p:cNvPr id="3" name="Content Placeholder 2"/>
          <p:cNvSpPr>
            <a:spLocks noGrp="1"/>
          </p:cNvSpPr>
          <p:nvPr>
            <p:ph idx="1"/>
          </p:nvPr>
        </p:nvSpPr>
        <p:spPr>
          <a:xfrm>
            <a:off x="334852" y="2438399"/>
            <a:ext cx="11369420" cy="4129825"/>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تکمیل فرم صورتجلسه رسیدگی به مشکلات پرونده های تحصیلی </a:t>
            </a:r>
            <a:r>
              <a:rPr lang="fa-IR" sz="3000" b="1" dirty="0">
                <a:cs typeface="B Titr" panose="00000700000000000000" pitchFamily="2" charset="-78"/>
              </a:rPr>
              <a:t>دانش آموزان در کمیسیون خاص منطقه با ذکر دقیق موضوع.</a:t>
            </a:r>
            <a:endParaRPr lang="en-US" sz="3000" b="1" dirty="0">
              <a:cs typeface="B Titr" panose="00000700000000000000" pitchFamily="2" charset="-78"/>
            </a:endParaRPr>
          </a:p>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تصوير تأييد شده گواهينامه پايان تحصيلات دوره متوسطه و پيش‌دانشگاهي </a:t>
            </a:r>
            <a:r>
              <a:rPr lang="fa-IR" sz="3000" b="1" dirty="0">
                <a:cs typeface="B Titr" panose="00000700000000000000" pitchFamily="2" charset="-78"/>
              </a:rPr>
              <a:t>(در صورت موجود بودن)</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3281865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تصوير تأييد شده ليست فارغ‌التحصيلان دوره تحصيلي</a:t>
            </a:r>
            <a:r>
              <a:rPr lang="fa-IR" sz="3000" b="1" dirty="0">
                <a:cs typeface="B Titr" panose="00000700000000000000" pitchFamily="2" charset="-78"/>
              </a:rPr>
              <a:t> مربوطه</a:t>
            </a:r>
            <a:endParaRPr lang="en-US" sz="3000" b="1" dirty="0">
              <a:cs typeface="B Titr" panose="00000700000000000000" pitchFamily="2" charset="-78"/>
            </a:endParaRPr>
          </a:p>
          <a:p>
            <a:pPr algn="just" rtl="1">
              <a:lnSpc>
                <a:spcPct val="200000"/>
              </a:lnSpc>
              <a:buFont typeface="Wingdings" panose="05000000000000000000" pitchFamily="2" charset="2"/>
              <a:buChar char="v"/>
            </a:pPr>
            <a:r>
              <a:rPr lang="fa-IR" sz="3000" b="1" dirty="0">
                <a:solidFill>
                  <a:srgbClr val="0070C0"/>
                </a:solidFill>
                <a:cs typeface="B Titr" panose="00000700000000000000" pitchFamily="2" charset="-78"/>
              </a:rPr>
              <a:t>تصوير تأييد شده كارنامه فارغ‌التحصيلي ذي‌نفع</a:t>
            </a:r>
            <a:endParaRPr lang="en-US" sz="3000" b="1" dirty="0">
              <a:solidFill>
                <a:srgbClr val="0070C0"/>
              </a:solidFill>
              <a:cs typeface="B Titr" panose="00000700000000000000" pitchFamily="2" charset="-78"/>
            </a:endParaRPr>
          </a:p>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تصوير تأييد شده دفتر رسيد تحويل </a:t>
            </a:r>
            <a:r>
              <a:rPr lang="fa-IR" sz="3000" b="1" dirty="0">
                <a:cs typeface="B Titr" panose="00000700000000000000" pitchFamily="2" charset="-78"/>
              </a:rPr>
              <a:t>مدارك و پرونده تحصيلي (مؤيد اين كه ذي‌نفع گواهينامه پايان تحصيلات خود را تحويل گرفته است.) </a:t>
            </a:r>
            <a:r>
              <a:rPr lang="fa-IR" sz="3000" b="1" dirty="0">
                <a:solidFill>
                  <a:srgbClr val="FF0000"/>
                </a:solidFill>
                <a:cs typeface="B Titr" panose="00000700000000000000" pitchFamily="2" charset="-78"/>
              </a:rPr>
              <a:t>چنانچه دفتر تحويل مدارك تحصيلي در مدرسه‌اي موجود نباشد</a:t>
            </a:r>
            <a:r>
              <a:rPr lang="fa-IR" sz="3000" b="1" dirty="0">
                <a:cs typeface="B Titr" panose="00000700000000000000" pitchFamily="2" charset="-78"/>
              </a:rPr>
              <a:t>، </a:t>
            </a:r>
            <a:r>
              <a:rPr lang="fa-IR" sz="3000" b="1" dirty="0">
                <a:solidFill>
                  <a:srgbClr val="0070C0"/>
                </a:solidFill>
                <a:cs typeface="B Titr" panose="00000700000000000000" pitchFamily="2" charset="-78"/>
              </a:rPr>
              <a:t>معرفي افراد</a:t>
            </a:r>
            <a:r>
              <a:rPr lang="fa-IR" sz="3000" b="1" dirty="0">
                <a:cs typeface="B Titr" panose="00000700000000000000" pitchFamily="2" charset="-78"/>
              </a:rPr>
              <a:t>ي كه در انجام وظايف محوله كوتاهي نموده‌اند به </a:t>
            </a:r>
            <a:r>
              <a:rPr lang="fa-IR" sz="3000" b="1" dirty="0">
                <a:solidFill>
                  <a:srgbClr val="0070C0"/>
                </a:solidFill>
                <a:cs typeface="B Titr" panose="00000700000000000000" pitchFamily="2" charset="-78"/>
              </a:rPr>
              <a:t>هيأت بدوي رسيدگي به تخلفات اداري </a:t>
            </a:r>
            <a:r>
              <a:rPr lang="fa-IR" sz="3000" b="1" dirty="0">
                <a:cs typeface="B Titr" panose="00000700000000000000" pitchFamily="2" charset="-78"/>
              </a:rPr>
              <a:t>الزامي است.</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816661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در صورتي كه </a:t>
            </a:r>
            <a:r>
              <a:rPr lang="fa-IR" sz="3000" b="1" dirty="0">
                <a:solidFill>
                  <a:srgbClr val="0070C0"/>
                </a:solidFill>
                <a:cs typeface="B Titr" panose="00000700000000000000" pitchFamily="2" charset="-78"/>
              </a:rPr>
              <a:t>اصل گواهينامه به دليل سهل‌انگاري مسئولين ذي‌ربط</a:t>
            </a:r>
            <a:r>
              <a:rPr lang="fa-IR" sz="3000" b="1" dirty="0">
                <a:cs typeface="B Titr" panose="00000700000000000000" pitchFamily="2" charset="-78"/>
              </a:rPr>
              <a:t> </a:t>
            </a:r>
            <a:r>
              <a:rPr lang="fa-IR" sz="3000" b="1" dirty="0">
                <a:solidFill>
                  <a:srgbClr val="FF0000"/>
                </a:solidFill>
                <a:cs typeface="B Titr" panose="00000700000000000000" pitchFamily="2" charset="-78"/>
              </a:rPr>
              <a:t>مفقود يا از بين رفته </a:t>
            </a:r>
            <a:r>
              <a:rPr lang="fa-IR" sz="3000" b="1" dirty="0">
                <a:solidFill>
                  <a:schemeClr val="tx1"/>
                </a:solidFill>
                <a:cs typeface="B Titr" panose="00000700000000000000" pitchFamily="2" charset="-78"/>
              </a:rPr>
              <a:t>ب</a:t>
            </a:r>
            <a:r>
              <a:rPr lang="fa-IR" sz="3000" b="1" dirty="0">
                <a:cs typeface="B Titr" panose="00000700000000000000" pitchFamily="2" charset="-78"/>
              </a:rPr>
              <a:t>اشد </a:t>
            </a:r>
            <a:r>
              <a:rPr lang="fa-IR" sz="3000" b="1" dirty="0">
                <a:solidFill>
                  <a:srgbClr val="FF0000"/>
                </a:solidFill>
                <a:cs typeface="B Titr" panose="00000700000000000000" pitchFamily="2" charset="-78"/>
              </a:rPr>
              <a:t>نامه معرفي فرد يا افراد سهل‌انگار به هيأت بدوي رسيدگي </a:t>
            </a:r>
            <a:r>
              <a:rPr lang="fa-IR" sz="3000" b="1" dirty="0">
                <a:cs typeface="B Titr" panose="00000700000000000000" pitchFamily="2" charset="-78"/>
              </a:rPr>
              <a:t>به تخلفات اداري ضروري است.</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8909024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849100"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 </a:t>
            </a:r>
            <a:r>
              <a:rPr lang="fa-IR" sz="3000" b="1" dirty="0">
                <a:solidFill>
                  <a:srgbClr val="FF0000"/>
                </a:solidFill>
                <a:cs typeface="B Titr" panose="00000700000000000000" pitchFamily="2" charset="-78"/>
              </a:rPr>
              <a:t>در صورتي كه اصل گواهينامه پايان تحصيلات دوره متوسطه و پيش‌دانشگاهي</a:t>
            </a:r>
            <a:r>
              <a:rPr lang="fa-IR" sz="3000" b="1" dirty="0">
                <a:cs typeface="B Titr" panose="00000700000000000000" pitchFamily="2" charset="-78"/>
              </a:rPr>
              <a:t>، بنا به دلايلي توسط ذي‌نفع مفقود يا از بين رفته باشد، ذي‌نفع يا نمايندة قانوني وي به كارشناسي سنجش اداره آموزش و پرورش منطقه يا ناحيه صادر كننده گواهينامه مراجعه و مدارك مورد نياز در بند (1-2) را ارائه دهد. سپس </a:t>
            </a:r>
            <a:r>
              <a:rPr lang="fa-IR" sz="3000" b="1" dirty="0">
                <a:solidFill>
                  <a:srgbClr val="FF0000"/>
                </a:solidFill>
                <a:cs typeface="B Titr" panose="00000700000000000000" pitchFamily="2" charset="-78"/>
              </a:rPr>
              <a:t>كارشناسي سنجش و ارزشيابي تحصيلي منطقه پس از بررسي و تكميل مدارك و با آگاهي كامل از صحت فارغ‌التحصيلي</a:t>
            </a:r>
            <a:r>
              <a:rPr lang="fa-IR" sz="3000" b="1" dirty="0">
                <a:cs typeface="B Titr" panose="00000700000000000000" pitchFamily="2" charset="-78"/>
              </a:rPr>
              <a:t>، </a:t>
            </a:r>
            <a:r>
              <a:rPr lang="fa-IR" sz="3000" b="1" dirty="0">
                <a:solidFill>
                  <a:srgbClr val="0070C0"/>
                </a:solidFill>
                <a:cs typeface="B Titr" panose="00000700000000000000" pitchFamily="2" charset="-78"/>
              </a:rPr>
              <a:t>نسبت به طرح موضوع در كميسيون خاص منطقه اقدام </a:t>
            </a:r>
            <a:r>
              <a:rPr lang="fa-IR" sz="3000" b="1" dirty="0">
                <a:cs typeface="B Titr" panose="00000700000000000000" pitchFamily="2" charset="-78"/>
              </a:rPr>
              <a:t>و صورتجلسه مربوط به پرونده ذي‌نفع را به همراه مدارك و مستندات لازم به </a:t>
            </a:r>
            <a:r>
              <a:rPr lang="fa-IR" sz="3000" b="1" dirty="0">
                <a:solidFill>
                  <a:srgbClr val="FF0000"/>
                </a:solidFill>
                <a:cs typeface="B Titr" panose="00000700000000000000" pitchFamily="2" charset="-78"/>
              </a:rPr>
              <a:t>كميسيون خاص استان ارسال</a:t>
            </a:r>
            <a:r>
              <a:rPr lang="fa-IR" sz="3000" b="1" dirty="0">
                <a:cs typeface="B Titr" panose="00000700000000000000" pitchFamily="2" charset="-78"/>
              </a:rPr>
              <a:t> نمايد تا در صورت تأييد فرايند فارغ‌التحصيلي و با رعايت ساير موارد، در خصوص صدور مجوز چاپ گواهينامه المثني اقدامات لازم معمول گردد.</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10383912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655425"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در مواردي كه </a:t>
            </a:r>
            <a:r>
              <a:rPr lang="fa-IR" sz="3000" b="1" dirty="0">
                <a:solidFill>
                  <a:srgbClr val="FF0000"/>
                </a:solidFill>
                <a:cs typeface="B Titr" panose="00000700000000000000" pitchFamily="2" charset="-78"/>
              </a:rPr>
              <a:t>قسمتي از گواهينامه پايان تحصيلات توسط ذي‌نفع </a:t>
            </a:r>
            <a:r>
              <a:rPr lang="fa-IR" sz="3000" b="1" dirty="0">
                <a:cs typeface="B Titr" panose="00000700000000000000" pitchFamily="2" charset="-78"/>
              </a:rPr>
              <a:t>يا بر اثر </a:t>
            </a:r>
            <a:r>
              <a:rPr lang="fa-IR" sz="3000" b="1" dirty="0">
                <a:solidFill>
                  <a:srgbClr val="0070C0"/>
                </a:solidFill>
                <a:cs typeface="B Titr" panose="00000700000000000000" pitchFamily="2" charset="-78"/>
              </a:rPr>
              <a:t>حوادث غير مترقبه و بلاياي طبيعي از جمله (سيل، زلزله، آتش‌سوزي و نظاير آن .....) </a:t>
            </a:r>
            <a:r>
              <a:rPr lang="fa-IR" sz="3000" b="1" dirty="0">
                <a:solidFill>
                  <a:srgbClr val="FF0000"/>
                </a:solidFill>
                <a:cs typeface="B Titr" panose="00000700000000000000" pitchFamily="2" charset="-78"/>
              </a:rPr>
              <a:t>مخدوش يا معدوم </a:t>
            </a:r>
            <a:r>
              <a:rPr lang="fa-IR" sz="3000" b="1" dirty="0">
                <a:cs typeface="B Titr" panose="00000700000000000000" pitchFamily="2" charset="-78"/>
              </a:rPr>
              <a:t>شده باشد و اين موضوع موجب غير قابل استفاده شدن گواهينامه گردد، لازم است طبق بند (1-2) اقدام شود و در صورت تأييد ادعاي ذي‌نفع، </a:t>
            </a:r>
            <a:r>
              <a:rPr lang="fa-IR" sz="3000" b="1" dirty="0">
                <a:solidFill>
                  <a:srgbClr val="FF0000"/>
                </a:solidFill>
                <a:cs typeface="B Titr" panose="00000700000000000000" pitchFamily="2" charset="-78"/>
              </a:rPr>
              <a:t>لاشه گواهينامه مخدوش از وي اخذ و با تشكيل كميسيون خاص منطقه </a:t>
            </a:r>
            <a:r>
              <a:rPr lang="fa-IR" sz="3000" b="1" dirty="0">
                <a:cs typeface="B Titr" panose="00000700000000000000" pitchFamily="2" charset="-78"/>
              </a:rPr>
              <a:t>و طبق مقررات به </a:t>
            </a:r>
            <a:r>
              <a:rPr lang="fa-IR" sz="3000" b="1" dirty="0">
                <a:solidFill>
                  <a:srgbClr val="FF0000"/>
                </a:solidFill>
                <a:cs typeface="B Titr" panose="00000700000000000000" pitchFamily="2" charset="-78"/>
              </a:rPr>
              <a:t>اداره سنجش آموزش و پرورش استان ارسال تا برابر ضوابط از درجه اعتبار ساقط</a:t>
            </a:r>
            <a:r>
              <a:rPr lang="fa-IR" sz="3000" b="1" dirty="0">
                <a:cs typeface="B Titr" panose="00000700000000000000" pitchFamily="2" charset="-78"/>
              </a:rPr>
              <a:t> گردد و پس از اخذ مجوز از كميسيون خاص استان، نسبت به صدور گواهينامه المثني و امضاء و مهر آن توسط مسئولين ذي‌ربط و يا مسئولين فعلي به جاي مسئولين قبلي و تحويل آن به ذي‌نفع طبق ضوابط و مقررات اقدام گردد.</a:t>
            </a:r>
            <a:endParaRPr lang="en-US" sz="3000" b="1" dirty="0">
              <a:cs typeface="B Titr" panose="00000700000000000000" pitchFamily="2" charset="-78"/>
            </a:endParaRPr>
          </a:p>
        </p:txBody>
      </p:sp>
    </p:spTree>
    <p:extLst>
      <p:ext uri="{BB962C8B-B14F-4D97-AF65-F5344CB8AC3E}">
        <p14:creationId xmlns:p14="http://schemas.microsoft.com/office/powerpoint/2010/main" val="22604036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80303"/>
            <a:ext cx="12041745" cy="6465195"/>
          </a:xfrm>
          <a:prstGeom prst="rect">
            <a:avLst/>
          </a:prstGeom>
        </p:spPr>
        <p:txBody>
          <a:bodyPr vert="horz" lIns="91440" tIns="45720" rIns="91440" bIns="45720" rtlCol="0">
            <a:noAutofit/>
          </a:bodyPr>
          <a:lstStyle/>
          <a:p>
            <a:pPr algn="just" rtl="1">
              <a:spcBef>
                <a:spcPts val="930"/>
              </a:spcBef>
            </a:pPr>
            <a:r>
              <a:rPr lang="fa-IR" sz="2100" b="1" dirty="0">
                <a:cs typeface="B Titr" panose="00000700000000000000" pitchFamily="2" charset="-78"/>
              </a:rPr>
              <a:t>ب</a:t>
            </a:r>
            <a:r>
              <a:rPr lang="fa-IR" sz="2100" b="1" dirty="0">
                <a:cs typeface="B Titr" panose="00000700000000000000" pitchFamily="2" charset="-78"/>
                <a:hlinkClick r:id="rId2" action="ppaction://hlinksldjump"/>
              </a:rPr>
              <a:t>خش اول :صدور گواهينامه پايان تحصيلات متوسطه</a:t>
            </a:r>
            <a:endParaRPr lang="fa-IR" sz="2100" b="1" dirty="0">
              <a:cs typeface="B Titr" panose="00000700000000000000" pitchFamily="2" charset="-78"/>
            </a:endParaRPr>
          </a:p>
          <a:p>
            <a:pPr algn="just" rtl="1">
              <a:spcBef>
                <a:spcPts val="930"/>
              </a:spcBef>
            </a:pPr>
            <a:r>
              <a:rPr lang="fa-IR" sz="2100" b="1" dirty="0">
                <a:cs typeface="B Titr" panose="00000700000000000000" pitchFamily="2" charset="-78"/>
                <a:hlinkClick r:id="rId3" action="ppaction://hlinksldjump"/>
              </a:rPr>
              <a:t>1-صدور گواهينامه پايان تحصيلات متوسطه</a:t>
            </a:r>
            <a:endParaRPr lang="fa-IR" sz="2100" b="1" dirty="0">
              <a:cs typeface="B Titr" panose="00000700000000000000" pitchFamily="2" charset="-78"/>
            </a:endParaRPr>
          </a:p>
          <a:p>
            <a:pPr algn="just" rtl="1">
              <a:spcBef>
                <a:spcPts val="930"/>
              </a:spcBef>
            </a:pPr>
            <a:r>
              <a:rPr lang="fa-IR" sz="2100" b="1" dirty="0">
                <a:cs typeface="B Titr" panose="00000700000000000000" pitchFamily="2" charset="-78"/>
              </a:rPr>
              <a:t>2</a:t>
            </a:r>
            <a:r>
              <a:rPr lang="fa-IR" sz="2100" b="1" dirty="0">
                <a:cs typeface="B Titr" panose="00000700000000000000" pitchFamily="2" charset="-78"/>
                <a:hlinkClick r:id="rId4" action="ppaction://hlinksldjump"/>
              </a:rPr>
              <a:t>- صدور گواهينامه پايان تحصيلات دوره‌هاي متوسطه و پيش‌دانشگاهي به صورت المثني:</a:t>
            </a:r>
            <a:endParaRPr lang="en-US" sz="2100" b="1" dirty="0">
              <a:cs typeface="B Titr" panose="00000700000000000000" pitchFamily="2" charset="-78"/>
            </a:endParaRPr>
          </a:p>
          <a:p>
            <a:pPr algn="just" rtl="1">
              <a:spcBef>
                <a:spcPts val="930"/>
              </a:spcBef>
            </a:pPr>
            <a:r>
              <a:rPr lang="fa-IR" sz="2100" b="1" dirty="0">
                <a:cs typeface="B Titr" panose="00000700000000000000" pitchFamily="2" charset="-78"/>
                <a:hlinkClick r:id="rId5" action="ppaction://hlinksldjump"/>
              </a:rPr>
              <a:t>بخش دوم: فرايند اصلاح سوابق تحصيلي (هويتي و نمره‌اي)</a:t>
            </a:r>
            <a:endParaRPr lang="en-US" sz="2100" b="1" dirty="0">
              <a:cs typeface="B Titr" panose="00000700000000000000" pitchFamily="2" charset="-78"/>
            </a:endParaRPr>
          </a:p>
          <a:p>
            <a:pPr algn="just" rtl="1">
              <a:spcBef>
                <a:spcPts val="930"/>
              </a:spcBef>
            </a:pPr>
            <a:r>
              <a:rPr lang="fa-IR" sz="2100" b="1" dirty="0">
                <a:cs typeface="B Titr" panose="00000700000000000000" pitchFamily="2" charset="-78"/>
                <a:hlinkClick r:id="rId6" action="ppaction://hlinksldjump"/>
              </a:rPr>
              <a:t>1-فرايند اصلاح سوابق تحصيلي دانش‌آموزان در سيستم‌هاي دانش‌آموزي و دفاتر اسنادي</a:t>
            </a:r>
            <a:endParaRPr lang="fa-IR" sz="2100" b="1" dirty="0">
              <a:cs typeface="B Titr" panose="00000700000000000000" pitchFamily="2" charset="-78"/>
            </a:endParaRPr>
          </a:p>
          <a:p>
            <a:pPr algn="just" rtl="1">
              <a:spcBef>
                <a:spcPts val="930"/>
              </a:spcBef>
            </a:pPr>
            <a:r>
              <a:rPr lang="fa-IR" sz="2100" b="1" dirty="0">
                <a:cs typeface="B Titr" panose="00000700000000000000" pitchFamily="2" charset="-78"/>
              </a:rPr>
              <a:t>2-</a:t>
            </a:r>
            <a:r>
              <a:rPr lang="fa-IR" sz="2100" b="1" dirty="0">
                <a:cs typeface="B Titr" panose="00000700000000000000" pitchFamily="2" charset="-78"/>
                <a:hlinkClick r:id="rId7" action="ppaction://hlinksldjump"/>
              </a:rPr>
              <a:t> اصلاح سوابق تحصيلي قبل از بستن سوابق سال يا نيم سال يا دوره تابستاني</a:t>
            </a:r>
            <a:endParaRPr lang="fa-IR" sz="2100" b="1" dirty="0">
              <a:cs typeface="B Titr" panose="00000700000000000000" pitchFamily="2" charset="-78"/>
            </a:endParaRPr>
          </a:p>
          <a:p>
            <a:pPr algn="just" rtl="1">
              <a:spcBef>
                <a:spcPts val="930"/>
              </a:spcBef>
            </a:pPr>
            <a:r>
              <a:rPr lang="fa-IR" sz="2100" b="1" dirty="0">
                <a:cs typeface="B Titr" panose="00000700000000000000" pitchFamily="2" charset="-78"/>
              </a:rPr>
              <a:t>1</a:t>
            </a:r>
            <a:r>
              <a:rPr lang="fa-IR" sz="2100" b="1" dirty="0">
                <a:cs typeface="B Titr" panose="00000700000000000000" pitchFamily="2" charset="-78"/>
                <a:hlinkClick r:id="rId8" action="ppaction://hlinksldjump"/>
              </a:rPr>
              <a:t>-2 اصلاح مشخصات شناسنامه ای (هویتی) قبل از بستن نیم سال یا سال تحصیلی یا دوره تابستانی </a:t>
            </a:r>
            <a:endParaRPr lang="en-US" sz="2100" b="1" dirty="0">
              <a:cs typeface="B Titr" panose="00000700000000000000" pitchFamily="2" charset="-78"/>
            </a:endParaRPr>
          </a:p>
          <a:p>
            <a:pPr algn="just" rtl="1">
              <a:spcBef>
                <a:spcPts val="930"/>
              </a:spcBef>
            </a:pPr>
            <a:r>
              <a:rPr lang="fa-IR" sz="2100" b="1" dirty="0">
                <a:cs typeface="B Titr" panose="00000700000000000000" pitchFamily="2" charset="-78"/>
                <a:hlinkClick r:id="rId9" action="ppaction://hlinksldjump"/>
              </a:rPr>
              <a:t>2-2  اصلاح سوابق تحصيلي قبل از بستن نيم سال يا سال تحصيلي يا دوره تابستانی</a:t>
            </a:r>
            <a:endParaRPr lang="fa-IR" sz="2100" b="1" dirty="0">
              <a:cs typeface="B Titr" panose="00000700000000000000" pitchFamily="2" charset="-78"/>
            </a:endParaRPr>
          </a:p>
          <a:p>
            <a:pPr algn="just" rtl="1">
              <a:spcBef>
                <a:spcPts val="930"/>
              </a:spcBef>
            </a:pPr>
            <a:r>
              <a:rPr lang="fa-IR" sz="2100" b="1" dirty="0">
                <a:cs typeface="B Titr" panose="00000700000000000000" pitchFamily="2" charset="-78"/>
                <a:hlinkClick r:id="rId10" action="ppaction://hlinksldjump"/>
              </a:rPr>
              <a:t>3- اصلاح سوابق تحصيلي بعد از بستن سوابق سال يا نيم سال يا دوره تابستانی</a:t>
            </a:r>
            <a:endParaRPr lang="fa-IR" sz="2100" b="1" dirty="0">
              <a:cs typeface="B Titr" panose="00000700000000000000" pitchFamily="2" charset="-78"/>
            </a:endParaRPr>
          </a:p>
          <a:p>
            <a:pPr algn="just" rtl="1">
              <a:spcBef>
                <a:spcPts val="930"/>
              </a:spcBef>
            </a:pPr>
            <a:r>
              <a:rPr lang="fa-IR" sz="2100" b="1" dirty="0">
                <a:cs typeface="B Titr" panose="00000700000000000000" pitchFamily="2" charset="-78"/>
                <a:hlinkClick r:id="rId11" action="ppaction://hlinksldjump"/>
              </a:rPr>
              <a:t>4- اصلاح سوابق تحصيلي بعد از فارغ‌التحصيلي</a:t>
            </a:r>
            <a:endParaRPr lang="fa-IR" sz="2100" b="1" dirty="0">
              <a:cs typeface="B Titr" panose="00000700000000000000" pitchFamily="2" charset="-78"/>
            </a:endParaRPr>
          </a:p>
          <a:p>
            <a:pPr algn="just" rtl="1">
              <a:spcBef>
                <a:spcPts val="930"/>
              </a:spcBef>
            </a:pPr>
            <a:r>
              <a:rPr lang="fa-IR" sz="2100" b="1" dirty="0">
                <a:cs typeface="B Titr" panose="00000700000000000000" pitchFamily="2" charset="-78"/>
                <a:hlinkClick r:id="rId12" action="ppaction://hlinksldjump"/>
              </a:rPr>
              <a:t>5-فرآيند اصلاح سوابق تحصيلي دانش آموزان تغيير جنسيت</a:t>
            </a:r>
            <a:endParaRPr lang="fa-IR" sz="2100" b="1" dirty="0">
              <a:cs typeface="B Titr" panose="00000700000000000000" pitchFamily="2" charset="-78"/>
            </a:endParaRPr>
          </a:p>
          <a:p>
            <a:pPr algn="just" rtl="1">
              <a:spcBef>
                <a:spcPts val="930"/>
              </a:spcBef>
            </a:pPr>
            <a:r>
              <a:rPr lang="fa-IR" sz="2100" b="1" dirty="0">
                <a:cs typeface="B Titr" panose="00000700000000000000" pitchFamily="2" charset="-78"/>
                <a:hlinkClick r:id="rId13" action="ppaction://hlinksldjump"/>
              </a:rPr>
              <a:t>بخش سوم : ساير موارد</a:t>
            </a:r>
            <a:endParaRPr lang="en-US" sz="2100" b="1" dirty="0">
              <a:cs typeface="B Titr" panose="00000700000000000000" pitchFamily="2" charset="-78"/>
            </a:endParaRPr>
          </a:p>
          <a:p>
            <a:pPr algn="just" rtl="1">
              <a:spcBef>
                <a:spcPts val="930"/>
              </a:spcBef>
            </a:pPr>
            <a:endParaRPr lang="fa-IR" sz="2100" b="1" dirty="0">
              <a:cs typeface="B Titr" panose="00000700000000000000" pitchFamily="2" charset="-78"/>
            </a:endParaRPr>
          </a:p>
          <a:p>
            <a:pPr algn="just" rtl="1">
              <a:spcBef>
                <a:spcPts val="930"/>
              </a:spcBef>
            </a:pPr>
            <a:endParaRPr lang="en-US" sz="2100" b="1" dirty="0">
              <a:cs typeface="B Titr" panose="00000700000000000000" pitchFamily="2" charset="-78"/>
            </a:endParaRPr>
          </a:p>
          <a:p>
            <a:pPr algn="just" rtl="1">
              <a:spcBef>
                <a:spcPts val="930"/>
              </a:spcBef>
            </a:pPr>
            <a:endParaRPr lang="en-US" sz="2100" b="1" dirty="0">
              <a:cs typeface="B Titr" panose="00000700000000000000" pitchFamily="2" charset="-78"/>
            </a:endParaRPr>
          </a:p>
          <a:p>
            <a:pPr algn="just" rtl="1">
              <a:spcBef>
                <a:spcPts val="930"/>
              </a:spcBef>
            </a:pPr>
            <a:endParaRPr lang="en-US" sz="2100" b="1" dirty="0">
              <a:cs typeface="B Titr" panose="00000700000000000000" pitchFamily="2" charset="-78"/>
            </a:endParaRPr>
          </a:p>
          <a:p>
            <a:pPr algn="just" rtl="1">
              <a:spcBef>
                <a:spcPts val="930"/>
              </a:spcBef>
            </a:pPr>
            <a:endParaRPr lang="en-US" sz="2100" b="1" dirty="0">
              <a:cs typeface="B Titr" panose="00000700000000000000" pitchFamily="2" charset="-78"/>
            </a:endParaRPr>
          </a:p>
        </p:txBody>
      </p:sp>
    </p:spTree>
    <p:extLst>
      <p:ext uri="{BB962C8B-B14F-4D97-AF65-F5344CB8AC3E}">
        <p14:creationId xmlns:p14="http://schemas.microsoft.com/office/powerpoint/2010/main" val="34597847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تبصره: </a:t>
            </a:r>
            <a:r>
              <a:rPr lang="fa-IR" sz="3000" b="1" dirty="0">
                <a:solidFill>
                  <a:srgbClr val="FF0000"/>
                </a:solidFill>
                <a:cs typeface="B Titr" panose="00000700000000000000" pitchFamily="2" charset="-78"/>
              </a:rPr>
              <a:t>فرايند تحويل و تحول گواهينامه‌هاي المثني </a:t>
            </a:r>
            <a:r>
              <a:rPr lang="fa-IR" sz="3000" b="1" dirty="0">
                <a:solidFill>
                  <a:srgbClr val="0070C0"/>
                </a:solidFill>
                <a:cs typeface="B Titr" panose="00000700000000000000" pitchFamily="2" charset="-78"/>
              </a:rPr>
              <a:t>مطابق نمون برگ شماره 8 </a:t>
            </a:r>
            <a:r>
              <a:rPr lang="fa-IR" sz="3000" b="1" dirty="0">
                <a:cs typeface="B Titr" panose="00000700000000000000" pitchFamily="2" charset="-78"/>
              </a:rPr>
              <a:t>توسط كارشناسي سنجش و ارزشيابي تحصيلي منطقه صورت پذيرد.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42926009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0"/>
            <a:ext cx="11887200" cy="68580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هر گاه </a:t>
            </a:r>
            <a:r>
              <a:rPr lang="fa-IR" sz="3000" b="1" dirty="0">
                <a:solidFill>
                  <a:srgbClr val="0070C0"/>
                </a:solidFill>
                <a:cs typeface="B Titr" panose="00000700000000000000" pitchFamily="2" charset="-78"/>
              </a:rPr>
              <a:t>اصل گواهينامه چاپ شده</a:t>
            </a:r>
            <a:r>
              <a:rPr lang="fa-IR" sz="3000" b="1" dirty="0">
                <a:cs typeface="B Titr" panose="00000700000000000000" pitchFamily="2" charset="-78"/>
              </a:rPr>
              <a:t>، (</a:t>
            </a:r>
            <a:r>
              <a:rPr lang="fa-IR" sz="3000" b="1" dirty="0">
                <a:solidFill>
                  <a:srgbClr val="FF0000"/>
                </a:solidFill>
                <a:cs typeface="B Titr" panose="00000700000000000000" pitchFamily="2" charset="-78"/>
              </a:rPr>
              <a:t>اعم از اين كه به تأييد عوامل ذي‌ربط رسيده يا نرسيده باشد</a:t>
            </a:r>
            <a:r>
              <a:rPr lang="fa-IR" sz="3000" b="1" dirty="0">
                <a:cs typeface="B Titr" panose="00000700000000000000" pitchFamily="2" charset="-78"/>
              </a:rPr>
              <a:t>) توسط </a:t>
            </a:r>
            <a:r>
              <a:rPr lang="fa-IR" sz="3000" b="1" dirty="0">
                <a:solidFill>
                  <a:srgbClr val="00B050"/>
                </a:solidFill>
                <a:cs typeface="B Titr" panose="00000700000000000000" pitchFamily="2" charset="-78"/>
              </a:rPr>
              <a:t>عوامل مدرسه يا منطقه، مفقود، معدوم و يا مخدوش </a:t>
            </a:r>
            <a:r>
              <a:rPr lang="fa-IR" sz="3000" b="1" dirty="0">
                <a:cs typeface="B Titr" panose="00000700000000000000" pitchFamily="2" charset="-78"/>
              </a:rPr>
              <a:t>شده باشد و يا </a:t>
            </a:r>
            <a:r>
              <a:rPr lang="fa-IR" sz="3000" b="1" dirty="0">
                <a:solidFill>
                  <a:srgbClr val="FF0000"/>
                </a:solidFill>
                <a:cs typeface="B Titr" panose="00000700000000000000" pitchFamily="2" charset="-78"/>
              </a:rPr>
              <a:t>مغايرتي در ثبت مشخصات هويتي </a:t>
            </a:r>
            <a:r>
              <a:rPr lang="fa-IR" sz="3000" b="1" dirty="0">
                <a:cs typeface="B Titr" panose="00000700000000000000" pitchFamily="2" charset="-78"/>
              </a:rPr>
              <a:t>ذي‌نفع مشاهده گردد، ضمن طرح موضوع در </a:t>
            </a:r>
            <a:r>
              <a:rPr lang="fa-IR" sz="3000" b="1" dirty="0">
                <a:solidFill>
                  <a:srgbClr val="0070C0"/>
                </a:solidFill>
                <a:cs typeface="B Titr" panose="00000700000000000000" pitchFamily="2" charset="-78"/>
              </a:rPr>
              <a:t>كميسيون خاص منطقه و معرفي افراد</a:t>
            </a:r>
            <a:r>
              <a:rPr lang="fa-IR" sz="3000" b="1" dirty="0">
                <a:cs typeface="B Titr" panose="00000700000000000000" pitchFamily="2" charset="-78"/>
              </a:rPr>
              <a:t>ي كه در اين زمينه سهل‌انگاري نموده‌اند </a:t>
            </a:r>
            <a:r>
              <a:rPr lang="fa-IR" sz="3000" b="1" dirty="0">
                <a:solidFill>
                  <a:srgbClr val="0070C0"/>
                </a:solidFill>
                <a:cs typeface="B Titr" panose="00000700000000000000" pitchFamily="2" charset="-78"/>
              </a:rPr>
              <a:t>به هيأت بدوي رسيدگي به تخلفات اداري</a:t>
            </a:r>
            <a:r>
              <a:rPr lang="fa-IR" sz="3000" b="1" dirty="0">
                <a:cs typeface="B Titr" panose="00000700000000000000" pitchFamily="2" charset="-78"/>
              </a:rPr>
              <a:t>، پس از اخذ مجوز لازم از </a:t>
            </a:r>
            <a:r>
              <a:rPr lang="fa-IR" sz="3000" b="1" dirty="0">
                <a:solidFill>
                  <a:srgbClr val="FF0000"/>
                </a:solidFill>
                <a:cs typeface="B Titr" panose="00000700000000000000" pitchFamily="2" charset="-78"/>
              </a:rPr>
              <a:t>كميسيون خاص اداره كل آموزش و پرورش استان، </a:t>
            </a:r>
            <a:r>
              <a:rPr lang="fa-IR" sz="3000" b="1" dirty="0">
                <a:solidFill>
                  <a:srgbClr val="00B050"/>
                </a:solidFill>
                <a:cs typeface="B Titr" panose="00000700000000000000" pitchFamily="2" charset="-78"/>
              </a:rPr>
              <a:t>گواهينامه پايان تحصيلات متوسطه يا پيش‌دانشگاهي به صورت المثني براي </a:t>
            </a:r>
            <a:r>
              <a:rPr lang="fa-IR" sz="3000" b="1" dirty="0">
                <a:cs typeface="B Titr" panose="00000700000000000000" pitchFamily="2" charset="-78"/>
              </a:rPr>
              <a:t>ذي‌نفع صادر و طبق مقررات به ايشان تحويل گردد. لازم به ذكر است </a:t>
            </a:r>
            <a:r>
              <a:rPr lang="fa-IR" sz="3000" b="1" dirty="0">
                <a:solidFill>
                  <a:srgbClr val="FF0000"/>
                </a:solidFill>
                <a:cs typeface="B Titr" panose="00000700000000000000" pitchFamily="2" charset="-78"/>
              </a:rPr>
              <a:t>گواهينامه‌هاي مخدوش و يا داراي مغايرت </a:t>
            </a:r>
            <a:r>
              <a:rPr lang="fa-IR" sz="3000" b="1" dirty="0">
                <a:cs typeface="B Titr" panose="00000700000000000000" pitchFamily="2" charset="-78"/>
              </a:rPr>
              <a:t>در ثبت بر اساس نمون برگ شماره 7 به استان عودت و طبق مقررات از </a:t>
            </a:r>
            <a:r>
              <a:rPr lang="fa-IR" sz="3000" b="1" dirty="0">
                <a:solidFill>
                  <a:srgbClr val="FF0000"/>
                </a:solidFill>
                <a:cs typeface="B Titr" panose="00000700000000000000" pitchFamily="2" charset="-78"/>
              </a:rPr>
              <a:t>درجه اعتبار ساقط گردند.</a:t>
            </a:r>
            <a:endParaRPr lang="en-US" sz="3000" b="1" dirty="0">
              <a:solidFill>
                <a:srgbClr val="FF0000"/>
              </a:solidFill>
              <a:cs typeface="B Titr" panose="00000700000000000000" pitchFamily="2" charset="-78"/>
            </a:endParaRPr>
          </a:p>
          <a:p>
            <a:pPr algn="just" rtl="1">
              <a:lnSpc>
                <a:spcPct val="150000"/>
              </a:lnSpc>
              <a:buFont typeface="Wingdings" panose="05000000000000000000" pitchFamily="2" charset="2"/>
              <a:buChar char="v"/>
            </a:pPr>
            <a:r>
              <a:rPr lang="fa-IR" sz="1800" b="1" dirty="0">
                <a:cs typeface="B Titr" panose="00000700000000000000" pitchFamily="2" charset="-78"/>
              </a:rPr>
              <a:t>تبصره: در صورت بروز مغايرت در مشخصات هويتي، تكميل نمون برگ شماره 1  الزامي است.</a:t>
            </a:r>
            <a:endParaRPr lang="en-US" sz="18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solidFill>
                <a:srgbClr val="FF0000"/>
              </a:solidFill>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34786932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668125"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در مواردي كه </a:t>
            </a:r>
            <a:r>
              <a:rPr lang="fa-IR" sz="3000" b="1" dirty="0">
                <a:solidFill>
                  <a:srgbClr val="FF0000"/>
                </a:solidFill>
                <a:cs typeface="B Titr" panose="00000700000000000000" pitchFamily="2" charset="-78"/>
              </a:rPr>
              <a:t>تغيير مندرجات سجلی </a:t>
            </a:r>
            <a:r>
              <a:rPr lang="fa-IR" sz="3000" b="1" dirty="0">
                <a:cs typeface="B Titr" panose="00000700000000000000" pitchFamily="2" charset="-78"/>
              </a:rPr>
              <a:t>(غير از تاريخ تولد</a:t>
            </a:r>
            <a:r>
              <a:rPr lang="fa-IR" sz="3000" b="1" dirty="0">
                <a:solidFill>
                  <a:srgbClr val="FF0000"/>
                </a:solidFill>
                <a:cs typeface="B Titr" panose="00000700000000000000" pitchFamily="2" charset="-78"/>
              </a:rPr>
              <a:t>)، ابطال شناسنامه قبلي و صدور شناسنامه جديد</a:t>
            </a:r>
            <a:r>
              <a:rPr lang="fa-IR" sz="3000" b="1" dirty="0">
                <a:cs typeface="B Titr" panose="00000700000000000000" pitchFamily="2" charset="-78"/>
              </a:rPr>
              <a:t> یا </a:t>
            </a:r>
            <a:r>
              <a:rPr lang="fa-IR" sz="3000" b="1" dirty="0">
                <a:solidFill>
                  <a:srgbClr val="0070C0"/>
                </a:solidFill>
                <a:cs typeface="B Titr" panose="00000700000000000000" pitchFamily="2" charset="-78"/>
              </a:rPr>
              <a:t>كسب تابعيت و اخذ شناسنامه </a:t>
            </a:r>
            <a:r>
              <a:rPr lang="fa-IR" sz="3000" b="1" dirty="0">
                <a:cs typeface="B Titr" panose="00000700000000000000" pitchFamily="2" charset="-78"/>
              </a:rPr>
              <a:t>بر اساس </a:t>
            </a:r>
            <a:r>
              <a:rPr lang="fa-IR" sz="3000" b="1" dirty="0">
                <a:solidFill>
                  <a:srgbClr val="FF0000"/>
                </a:solidFill>
                <a:cs typeface="B Titr" panose="00000700000000000000" pitchFamily="2" charset="-78"/>
              </a:rPr>
              <a:t>آراء قطعي مراجع قضايي يا اداره كل امور اتباع انجام </a:t>
            </a:r>
            <a:r>
              <a:rPr lang="fa-IR" sz="3000" b="1" dirty="0">
                <a:cs typeface="B Titr" panose="00000700000000000000" pitchFamily="2" charset="-78"/>
              </a:rPr>
              <a:t>شده باشد يا اين كه فرد با مراجعه به اداره ثبت احوال با رعايت مقررات مربوط، نسبت به </a:t>
            </a:r>
            <a:r>
              <a:rPr lang="fa-IR" sz="3000" b="1" dirty="0">
                <a:solidFill>
                  <a:srgbClr val="FF0000"/>
                </a:solidFill>
                <a:cs typeface="B Titr" panose="00000700000000000000" pitchFamily="2" charset="-78"/>
              </a:rPr>
              <a:t>تغيير مشخصات هويتي </a:t>
            </a:r>
            <a:r>
              <a:rPr lang="fa-IR" sz="3000" b="1" dirty="0">
                <a:cs typeface="B Titr" panose="00000700000000000000" pitchFamily="2" charset="-78"/>
              </a:rPr>
              <a:t>اقدام كرده و مراتب در </a:t>
            </a:r>
            <a:r>
              <a:rPr lang="fa-IR" sz="3000" b="1" dirty="0">
                <a:solidFill>
                  <a:srgbClr val="FF0000"/>
                </a:solidFill>
                <a:cs typeface="B Titr" panose="00000700000000000000" pitchFamily="2" charset="-78"/>
              </a:rPr>
              <a:t>صفحه توضيحات شناسنامه</a:t>
            </a:r>
            <a:r>
              <a:rPr lang="fa-IR" sz="3000" b="1" dirty="0">
                <a:cs typeface="B Titr" panose="00000700000000000000" pitchFamily="2" charset="-78"/>
              </a:rPr>
              <a:t> وي درج شده باشد. </a:t>
            </a:r>
            <a:r>
              <a:rPr lang="fa-IR" sz="3000" b="1" dirty="0">
                <a:solidFill>
                  <a:srgbClr val="00B050"/>
                </a:solidFill>
                <a:cs typeface="B Titr" panose="00000700000000000000" pitchFamily="2" charset="-78"/>
              </a:rPr>
              <a:t>در صورت درخواست متقاضي </a:t>
            </a:r>
            <a:r>
              <a:rPr lang="fa-IR" sz="3000" b="1" dirty="0">
                <a:cs typeface="B Titr" panose="00000700000000000000" pitchFamily="2" charset="-78"/>
              </a:rPr>
              <a:t>مبني بر </a:t>
            </a:r>
            <a:r>
              <a:rPr lang="fa-IR" sz="3000" b="1" dirty="0">
                <a:solidFill>
                  <a:srgbClr val="0070C0"/>
                </a:solidFill>
                <a:cs typeface="B Titr" panose="00000700000000000000" pitchFamily="2" charset="-78"/>
              </a:rPr>
              <a:t>اصلاح سوابق هويتي، ضمن اصلاح مغايرت در سيستم‌هاي دانش‌آموزي </a:t>
            </a:r>
            <a:r>
              <a:rPr lang="fa-IR" sz="3000" b="1" dirty="0">
                <a:cs typeface="B Titr" panose="00000700000000000000" pitchFamily="2" charset="-78"/>
              </a:rPr>
              <a:t>و درج توضيحات لازم در ستون ملاحظات دفاتر اسنادي ذي‌ربط ، اعمال اصلاحات صورت گرفته به </a:t>
            </a:r>
            <a:r>
              <a:rPr lang="fa-IR" sz="3000" b="1" dirty="0">
                <a:solidFill>
                  <a:srgbClr val="00B050"/>
                </a:solidFill>
                <a:cs typeface="B Titr" panose="00000700000000000000" pitchFamily="2" charset="-78"/>
              </a:rPr>
              <a:t>روش ظهرنويسي در گواهينامه پايان تحصيلات بلامانع است</a:t>
            </a:r>
            <a:r>
              <a:rPr lang="fa-IR" sz="3000" b="1" dirty="0">
                <a:cs typeface="B Titr" panose="00000700000000000000" pitchFamily="2" charset="-78"/>
              </a:rPr>
              <a:t>.</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16983362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20688" y="269875"/>
            <a:ext cx="11771312"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تبصره 1: </a:t>
            </a:r>
            <a:r>
              <a:rPr lang="fa-IR" sz="3000" b="1" dirty="0">
                <a:solidFill>
                  <a:srgbClr val="FF0000"/>
                </a:solidFill>
                <a:cs typeface="B Titr" panose="00000700000000000000" pitchFamily="2" charset="-78"/>
              </a:rPr>
              <a:t>در صورت درخواست ذي‌نفع </a:t>
            </a:r>
            <a:r>
              <a:rPr lang="fa-IR" sz="3000" b="1" dirty="0">
                <a:cs typeface="B Titr" panose="00000700000000000000" pitchFamily="2" charset="-78"/>
              </a:rPr>
              <a:t>جهت صدور گواهينامه المثني، لاشه گواهينامه قبلي از وي اخذ و به اداره سنجش استان ، ارسال تا برابر ضوابط از درجه اعتبار ساقط گردد و پس از </a:t>
            </a:r>
            <a:r>
              <a:rPr lang="fa-IR" sz="3000" b="1" dirty="0">
                <a:solidFill>
                  <a:srgbClr val="002060"/>
                </a:solidFill>
                <a:cs typeface="B Titr" panose="00000700000000000000" pitchFamily="2" charset="-78"/>
              </a:rPr>
              <a:t>اخذ مجوز از كميسيون خاص استان </a:t>
            </a:r>
            <a:r>
              <a:rPr lang="fa-IR" sz="3000" b="1" dirty="0">
                <a:solidFill>
                  <a:srgbClr val="FF0000"/>
                </a:solidFill>
                <a:cs typeface="B Titr" panose="00000700000000000000" pitchFamily="2" charset="-78"/>
              </a:rPr>
              <a:t>نسبت به صدور گواهينامه المثني </a:t>
            </a:r>
            <a:r>
              <a:rPr lang="fa-IR" sz="3000" b="1" dirty="0">
                <a:cs typeface="B Titr" panose="00000700000000000000" pitchFamily="2" charset="-78"/>
              </a:rPr>
              <a:t>و امضاء و مهر آن توسط مسئولين ذي‌ربط يا مسئولين فعلي به جاي مسئولين قبلي و تحويل آن به ذي‌نفع طبق ضوابط و مقررات اقدام شود.</a:t>
            </a:r>
            <a:endParaRPr lang="en-US" sz="3000" b="1" dirty="0">
              <a:cs typeface="B Titr" panose="00000700000000000000" pitchFamily="2" charset="-78"/>
            </a:endParaRPr>
          </a:p>
          <a:p>
            <a:pPr algn="just" rtl="1">
              <a:lnSpc>
                <a:spcPct val="150000"/>
              </a:lnSpc>
              <a:buFont typeface="Wingdings" panose="05000000000000000000" pitchFamily="2" charset="2"/>
              <a:buChar char="v"/>
            </a:pPr>
            <a:r>
              <a:rPr lang="fa-IR" sz="3000" b="1" dirty="0">
                <a:cs typeface="B Titr" panose="00000700000000000000" pitchFamily="2" charset="-78"/>
              </a:rPr>
              <a:t>تبصره 2: </a:t>
            </a:r>
            <a:r>
              <a:rPr lang="fa-IR" sz="3000" b="1" dirty="0">
                <a:solidFill>
                  <a:srgbClr val="FF0000"/>
                </a:solidFill>
                <a:cs typeface="B Titr" panose="00000700000000000000" pitchFamily="2" charset="-78"/>
              </a:rPr>
              <a:t>در صورتي كه اصلاح تاريخ تولد دو سال يا كم‌تر از دو سال </a:t>
            </a:r>
            <a:r>
              <a:rPr lang="fa-IR" sz="3000" b="1" dirty="0">
                <a:cs typeface="B Titr" panose="00000700000000000000" pitchFamily="2" charset="-78"/>
              </a:rPr>
              <a:t>باشد پس از طرح موضوع در </a:t>
            </a:r>
            <a:r>
              <a:rPr lang="fa-IR" sz="3000" b="1" dirty="0">
                <a:solidFill>
                  <a:srgbClr val="FF0000"/>
                </a:solidFill>
                <a:cs typeface="B Titr" panose="00000700000000000000" pitchFamily="2" charset="-78"/>
              </a:rPr>
              <a:t>كميسيون خاص استان </a:t>
            </a:r>
            <a:r>
              <a:rPr lang="fa-IR" sz="3000" b="1" dirty="0">
                <a:cs typeface="B Titr" panose="00000700000000000000" pitchFamily="2" charset="-78"/>
              </a:rPr>
              <a:t>مجوز لازم جهت اصلاح صادر مي‌شود. </a:t>
            </a:r>
            <a:r>
              <a:rPr lang="fa-IR" sz="3000" b="1" dirty="0">
                <a:solidFill>
                  <a:srgbClr val="0070C0"/>
                </a:solidFill>
                <a:cs typeface="B Titr" panose="00000700000000000000" pitchFamily="2" charset="-78"/>
              </a:rPr>
              <a:t>اصلاح تاريخ تولد بيش‌تر از دو سال </a:t>
            </a:r>
            <a:r>
              <a:rPr lang="fa-IR" sz="3000" b="1" dirty="0">
                <a:cs typeface="B Titr" panose="00000700000000000000" pitchFamily="2" charset="-78"/>
              </a:rPr>
              <a:t>نياز به مجوز </a:t>
            </a:r>
            <a:r>
              <a:rPr lang="fa-IR" sz="3000" b="1" dirty="0">
                <a:solidFill>
                  <a:srgbClr val="FF0000"/>
                </a:solidFill>
                <a:cs typeface="B Titr" panose="00000700000000000000" pitchFamily="2" charset="-78"/>
              </a:rPr>
              <a:t>شوراي عالي آموزش و پرورش و رأي قطعي محاكم قضايي </a:t>
            </a:r>
            <a:r>
              <a:rPr lang="fa-IR" sz="3000" b="1" dirty="0">
                <a:cs typeface="B Titr" panose="00000700000000000000" pitchFamily="2" charset="-78"/>
              </a:rPr>
              <a:t>دارد.</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1347502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82575" y="269875"/>
            <a:ext cx="11909425"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چنانچه </a:t>
            </a:r>
            <a:r>
              <a:rPr lang="fa-IR" sz="3000" b="1" dirty="0">
                <a:solidFill>
                  <a:srgbClr val="FF0000"/>
                </a:solidFill>
                <a:cs typeface="B Titr" panose="00000700000000000000" pitchFamily="2" charset="-78"/>
              </a:rPr>
              <a:t>فردي تحصيلات خود را به اتمام رسانده</a:t>
            </a:r>
            <a:r>
              <a:rPr lang="fa-IR" sz="3000" b="1" dirty="0">
                <a:cs typeface="B Titr" panose="00000700000000000000" pitchFamily="2" charset="-78"/>
              </a:rPr>
              <a:t> باشد ولي </a:t>
            </a:r>
            <a:r>
              <a:rPr lang="fa-IR" sz="3000" b="1" dirty="0">
                <a:solidFill>
                  <a:srgbClr val="FF0000"/>
                </a:solidFill>
                <a:cs typeface="B Titr" panose="00000700000000000000" pitchFamily="2" charset="-78"/>
              </a:rPr>
              <a:t>به دليل سهل‌انگاري عوامل ذي‌ربط،</a:t>
            </a:r>
            <a:r>
              <a:rPr lang="fa-IR" sz="3000" b="1" dirty="0">
                <a:cs typeface="B Titr" panose="00000700000000000000" pitchFamily="2" charset="-78"/>
              </a:rPr>
              <a:t> </a:t>
            </a:r>
            <a:r>
              <a:rPr lang="fa-IR" sz="3000" b="1" dirty="0">
                <a:solidFill>
                  <a:srgbClr val="0070C0"/>
                </a:solidFill>
                <a:cs typeface="B Titr" panose="00000700000000000000" pitchFamily="2" charset="-78"/>
              </a:rPr>
              <a:t>فرايند فارغ‌التحصيلي وي انجام نشده باشد (جا مانده) </a:t>
            </a:r>
            <a:r>
              <a:rPr lang="fa-IR" sz="3000" b="1" dirty="0">
                <a:cs typeface="B Titr" panose="00000700000000000000" pitchFamily="2" charset="-78"/>
              </a:rPr>
              <a:t>و يا </a:t>
            </a:r>
            <a:r>
              <a:rPr lang="fa-IR" sz="3000" b="1" dirty="0">
                <a:solidFill>
                  <a:srgbClr val="00B050"/>
                </a:solidFill>
                <a:cs typeface="B Titr" panose="00000700000000000000" pitchFamily="2" charset="-78"/>
              </a:rPr>
              <a:t>انجام شده ولي اصل گواهينامه وي صادر نشده باشد،</a:t>
            </a:r>
            <a:r>
              <a:rPr lang="fa-IR" sz="3000" b="1" dirty="0">
                <a:cs typeface="B Titr" panose="00000700000000000000" pitchFamily="2" charset="-78"/>
              </a:rPr>
              <a:t> ضمن طرح موضوع در </a:t>
            </a:r>
            <a:r>
              <a:rPr lang="fa-IR" sz="3000" b="1" dirty="0">
                <a:solidFill>
                  <a:srgbClr val="FF0000"/>
                </a:solidFill>
                <a:cs typeface="B Titr" panose="00000700000000000000" pitchFamily="2" charset="-78"/>
              </a:rPr>
              <a:t>كميسيون خاص استان </a:t>
            </a:r>
            <a:r>
              <a:rPr lang="fa-IR" sz="3000" b="1" dirty="0">
                <a:cs typeface="B Titr" panose="00000700000000000000" pitchFamily="2" charset="-78"/>
              </a:rPr>
              <a:t>و معرفي فرد يا افرادي كه در زمينه انجام امور محوله سهل‌انگاري نموده‌اند به هيأت تخلفات، نسبت به </a:t>
            </a:r>
            <a:r>
              <a:rPr lang="fa-IR" sz="3000" b="1" dirty="0">
                <a:solidFill>
                  <a:srgbClr val="FF0000"/>
                </a:solidFill>
                <a:cs typeface="B Titr" panose="00000700000000000000" pitchFamily="2" charset="-78"/>
              </a:rPr>
              <a:t>تكميل و تأييد فرايند فارغ‌التحصيلي </a:t>
            </a:r>
            <a:r>
              <a:rPr lang="fa-IR" sz="3000" b="1" dirty="0">
                <a:cs typeface="B Titr" panose="00000700000000000000" pitchFamily="2" charset="-78"/>
              </a:rPr>
              <a:t>وي در دفاتر اسنادي و سيستم‌هاي دانش‌آموزي ذي‌ربط اقدام و </a:t>
            </a:r>
            <a:r>
              <a:rPr lang="fa-IR" sz="3000" b="1" dirty="0">
                <a:solidFill>
                  <a:srgbClr val="0070C0"/>
                </a:solidFill>
                <a:cs typeface="B Titr" panose="00000700000000000000" pitchFamily="2" charset="-78"/>
              </a:rPr>
              <a:t>اصل گواهينامه پايان تحصيلات </a:t>
            </a:r>
            <a:r>
              <a:rPr lang="fa-IR" sz="3000" b="1" dirty="0">
                <a:cs typeface="B Titr" panose="00000700000000000000" pitchFamily="2" charset="-78"/>
              </a:rPr>
              <a:t>حسب مورد براي ايشان صادر و مطابق مقررات تحويل داده شود.</a:t>
            </a:r>
            <a:endParaRPr lang="en-US" sz="3000" b="1" dirty="0">
              <a:cs typeface="B Titr" panose="00000700000000000000" pitchFamily="2" charset="-78"/>
            </a:endParaRPr>
          </a:p>
        </p:txBody>
      </p:sp>
    </p:spTree>
    <p:extLst>
      <p:ext uri="{BB962C8B-B14F-4D97-AF65-F5344CB8AC3E}">
        <p14:creationId xmlns:p14="http://schemas.microsoft.com/office/powerpoint/2010/main" val="251434693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تبصره 1: همان‌طوري كه بررسي‌هاي اوليه جهت تعيين تكليف </a:t>
            </a:r>
            <a:r>
              <a:rPr lang="fa-IR" sz="3000" b="1" dirty="0">
                <a:solidFill>
                  <a:srgbClr val="0070C0"/>
                </a:solidFill>
                <a:cs typeface="B Titr" panose="00000700000000000000" pitchFamily="2" charset="-78"/>
              </a:rPr>
              <a:t>وضعيت گواهينامه چاپ شده، توسط مسئولين فعلي</a:t>
            </a:r>
            <a:r>
              <a:rPr lang="fa-IR" sz="3000" b="1" dirty="0">
                <a:cs typeface="B Titr" panose="00000700000000000000" pitchFamily="2" charset="-78"/>
              </a:rPr>
              <a:t> انجام مي‌شود، </a:t>
            </a:r>
            <a:r>
              <a:rPr lang="fa-IR" sz="3000" b="1" dirty="0">
                <a:solidFill>
                  <a:srgbClr val="FF0000"/>
                </a:solidFill>
                <a:cs typeface="B Titr" panose="00000700000000000000" pitchFamily="2" charset="-78"/>
              </a:rPr>
              <a:t>ذيل گواهينامه توسط عوامل مرتبط فعلي به جاي مسئولين قبلي تأييد و مهر و امضاء شود.</a:t>
            </a:r>
            <a:endParaRPr lang="en-US" sz="3000" b="1" dirty="0">
              <a:solidFill>
                <a:srgbClr val="FF0000"/>
              </a:solidFill>
              <a:cs typeface="B Titr" panose="00000700000000000000" pitchFamily="2" charset="-78"/>
            </a:endParaRPr>
          </a:p>
          <a:p>
            <a:pPr algn="just" rtl="1">
              <a:lnSpc>
                <a:spcPct val="200000"/>
              </a:lnSpc>
              <a:buFont typeface="Wingdings" panose="05000000000000000000" pitchFamily="2" charset="2"/>
              <a:buChar char="v"/>
            </a:pPr>
            <a:r>
              <a:rPr lang="fa-IR" sz="3000" b="1" dirty="0">
                <a:cs typeface="B Titr" panose="00000700000000000000" pitchFamily="2" charset="-78"/>
              </a:rPr>
              <a:t>تبصره 2 :</a:t>
            </a:r>
            <a:r>
              <a:rPr lang="fa-IR" sz="3000" b="1" dirty="0">
                <a:solidFill>
                  <a:srgbClr val="FF0000"/>
                </a:solidFill>
                <a:cs typeface="B Titr" panose="00000700000000000000" pitchFamily="2" charset="-78"/>
              </a:rPr>
              <a:t>در ضمن از مهر مدارس منحله </a:t>
            </a:r>
            <a:r>
              <a:rPr lang="fa-IR" sz="3000" b="1" dirty="0">
                <a:cs typeface="B Titr" panose="00000700000000000000" pitchFamily="2" charset="-78"/>
              </a:rPr>
              <a:t>در </a:t>
            </a:r>
            <a:r>
              <a:rPr lang="fa-IR" sz="3000" b="1" dirty="0">
                <a:solidFill>
                  <a:srgbClr val="0070C0"/>
                </a:solidFill>
                <a:cs typeface="B Titr" panose="00000700000000000000" pitchFamily="2" charset="-78"/>
              </a:rPr>
              <a:t>گواهینامه</a:t>
            </a:r>
            <a:r>
              <a:rPr lang="fa-IR" sz="3000" b="1" dirty="0">
                <a:cs typeface="B Titr" panose="00000700000000000000" pitchFamily="2" charset="-78"/>
              </a:rPr>
              <a:t> های فوق استفاده </a:t>
            </a:r>
            <a:r>
              <a:rPr lang="fa-IR" sz="3000" b="1" dirty="0">
                <a:solidFill>
                  <a:srgbClr val="FF0000"/>
                </a:solidFill>
                <a:cs typeface="B Titr" panose="00000700000000000000" pitchFamily="2" charset="-78"/>
              </a:rPr>
              <a:t>نشود.</a:t>
            </a:r>
            <a:endParaRPr lang="en-US" sz="3000" b="1" dirty="0">
              <a:solidFill>
                <a:srgbClr val="FF0000"/>
              </a:solidFill>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40879006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60363" y="269875"/>
            <a:ext cx="11831637"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در فرايند اجرايي شدن </a:t>
            </a:r>
            <a:r>
              <a:rPr lang="fa-IR" sz="3000" b="1" dirty="0">
                <a:solidFill>
                  <a:srgbClr val="FF0000"/>
                </a:solidFill>
                <a:cs typeface="B Titr" panose="00000700000000000000" pitchFamily="2" charset="-78"/>
              </a:rPr>
              <a:t>صدور گواهينامه‌هاي المثني براي فارغ‌التحصيلان نظام 4 و 6 ساله و</a:t>
            </a:r>
            <a:r>
              <a:rPr lang="fa-IR" sz="3000" b="1" dirty="0">
                <a:cs typeface="B Titr" panose="00000700000000000000" pitchFamily="2" charset="-78"/>
              </a:rPr>
              <a:t> برخي از رشته‌هاي داراي عناوين خاص، چنانچه سابقه‌اي از افراد فارغ‌التحصيل اين نظام‌ها در</a:t>
            </a:r>
            <a:r>
              <a:rPr lang="fa-IR" sz="3000" b="1" dirty="0">
                <a:solidFill>
                  <a:srgbClr val="00B050"/>
                </a:solidFill>
                <a:cs typeface="B Titr" panose="00000700000000000000" pitchFamily="2" charset="-78"/>
              </a:rPr>
              <a:t> اداره آموزش و پرورش مربوط يافت نشود، </a:t>
            </a:r>
            <a:r>
              <a:rPr lang="fa-IR" sz="3000" b="1" dirty="0">
                <a:cs typeface="B Titr" panose="00000700000000000000" pitchFamily="2" charset="-78"/>
              </a:rPr>
              <a:t>بايد </a:t>
            </a:r>
            <a:r>
              <a:rPr lang="fa-IR" sz="3000" b="1" dirty="0">
                <a:solidFill>
                  <a:srgbClr val="FF0000"/>
                </a:solidFill>
                <a:cs typeface="B Titr" panose="00000700000000000000" pitchFamily="2" charset="-78"/>
              </a:rPr>
              <a:t>درخواست متقاضي </a:t>
            </a:r>
            <a:r>
              <a:rPr lang="fa-IR" sz="3000" b="1" dirty="0">
                <a:cs typeface="B Titr" panose="00000700000000000000" pitchFamily="2" charset="-78"/>
              </a:rPr>
              <a:t>به همراه ساير مدارك و مستندات، جهت بررسي بيشتر به اداره كل آموزش و پرورش استان ارسال تا در صورت وجود سوابق در اسناد استان، </a:t>
            </a:r>
            <a:r>
              <a:rPr lang="fa-IR" sz="3000" b="1" dirty="0">
                <a:solidFill>
                  <a:srgbClr val="FF0000"/>
                </a:solidFill>
                <a:cs typeface="B Titr" panose="00000700000000000000" pitchFamily="2" charset="-78"/>
              </a:rPr>
              <a:t>تصوير مطابق با اصل دفتر ثبت مشخصات و ريز نمرات قبول شدگان مربوط </a:t>
            </a:r>
            <a:r>
              <a:rPr lang="fa-IR" sz="3000" b="1" dirty="0">
                <a:cs typeface="B Titr" panose="00000700000000000000" pitchFamily="2" charset="-78"/>
              </a:rPr>
              <a:t>كه مشخصات ذي‌نفع در آن وجود دارد به </a:t>
            </a:r>
            <a:r>
              <a:rPr lang="fa-IR" sz="3000" b="1" dirty="0">
                <a:solidFill>
                  <a:srgbClr val="FF0000"/>
                </a:solidFill>
                <a:cs typeface="B Titr" panose="00000700000000000000" pitchFamily="2" charset="-78"/>
              </a:rPr>
              <a:t>منطقه مبدأ </a:t>
            </a:r>
            <a:r>
              <a:rPr lang="fa-IR" sz="3000" b="1" dirty="0">
                <a:cs typeface="B Titr" panose="00000700000000000000" pitchFamily="2" charset="-78"/>
              </a:rPr>
              <a:t>ارسال تا </a:t>
            </a:r>
            <a:r>
              <a:rPr lang="fa-IR" sz="3000" b="1" dirty="0">
                <a:solidFill>
                  <a:srgbClr val="FF0000"/>
                </a:solidFill>
                <a:cs typeface="B Titr" panose="00000700000000000000" pitchFamily="2" charset="-78"/>
              </a:rPr>
              <a:t>نسبت به صدور گواهينامه المثني </a:t>
            </a:r>
            <a:r>
              <a:rPr lang="fa-IR" sz="3000" b="1" dirty="0">
                <a:cs typeface="B Titr" panose="00000700000000000000" pitchFamily="2" charset="-78"/>
              </a:rPr>
              <a:t>مطابق با ضوابط و مقررات اقدام گردد. </a:t>
            </a:r>
            <a:r>
              <a:rPr lang="fa-IR" sz="3000" b="1" dirty="0">
                <a:solidFill>
                  <a:srgbClr val="00B050"/>
                </a:solidFill>
                <a:cs typeface="B Titr" panose="00000700000000000000" pitchFamily="2" charset="-78"/>
              </a:rPr>
              <a:t>«در صورت عدم مشاهده و دسترسي به سوابق فارغ‌التحصيلي افراد در منطقه و استان با مركز سنجش و پايش كيفيت آموزشي مكاتبه گردد.»</a:t>
            </a:r>
            <a:endParaRPr lang="en-US" sz="3000" b="1" dirty="0">
              <a:solidFill>
                <a:srgbClr val="00B050"/>
              </a:solidFill>
              <a:cs typeface="B Titr" panose="00000700000000000000" pitchFamily="2" charset="-78"/>
            </a:endParaRPr>
          </a:p>
        </p:txBody>
      </p:sp>
    </p:spTree>
    <p:extLst>
      <p:ext uri="{BB962C8B-B14F-4D97-AF65-F5344CB8AC3E}">
        <p14:creationId xmlns:p14="http://schemas.microsoft.com/office/powerpoint/2010/main" val="21658182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603038"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ممكن است </a:t>
            </a:r>
            <a:r>
              <a:rPr lang="fa-IR" sz="3000" b="1" dirty="0">
                <a:solidFill>
                  <a:srgbClr val="FF0000"/>
                </a:solidFill>
                <a:cs typeface="B Titr" panose="00000700000000000000" pitchFamily="2" charset="-78"/>
              </a:rPr>
              <a:t>ادارات آموزش و پرورش در طول زمان به دليل تقسيمات كشوري، الحاق يا تفكيك شده باشند</a:t>
            </a:r>
            <a:r>
              <a:rPr lang="fa-IR" sz="3000" b="1" dirty="0">
                <a:cs typeface="B Titr" panose="00000700000000000000" pitchFamily="2" charset="-78"/>
              </a:rPr>
              <a:t> در اين صورت اداراتي كه سوابق فارغ‌التحصيلي در دفاتر اسنادي فارغ‌التحصيلان آن‌ها وجود دارد </a:t>
            </a:r>
            <a:r>
              <a:rPr lang="fa-IR" sz="3000" b="1" dirty="0">
                <a:solidFill>
                  <a:srgbClr val="FF0000"/>
                </a:solidFill>
                <a:cs typeface="B Titr" panose="00000700000000000000" pitchFamily="2" charset="-78"/>
              </a:rPr>
              <a:t>مكلف به صدور گواهينامه اصل المثني </a:t>
            </a:r>
            <a:r>
              <a:rPr lang="fa-IR" sz="3000" b="1" dirty="0">
                <a:cs typeface="B Titr" panose="00000700000000000000" pitchFamily="2" charset="-78"/>
              </a:rPr>
              <a:t>طبق مقررات مي‌باشند.</a:t>
            </a:r>
          </a:p>
          <a:p>
            <a:pPr algn="just" rtl="1">
              <a:lnSpc>
                <a:spcPct val="150000"/>
              </a:lnSpc>
              <a:buFont typeface="Wingdings" panose="05000000000000000000" pitchFamily="2" charset="2"/>
              <a:buChar char="v"/>
            </a:pPr>
            <a:r>
              <a:rPr lang="fa-IR" sz="3000" b="1" dirty="0">
                <a:cs typeface="B Titr" panose="00000700000000000000" pitchFamily="2" charset="-78"/>
              </a:rPr>
              <a:t>جهت حفظ سوابق، افرادي كه براي آنان </a:t>
            </a:r>
            <a:r>
              <a:rPr lang="fa-IR" sz="3000" b="1" dirty="0">
                <a:solidFill>
                  <a:srgbClr val="FF0000"/>
                </a:solidFill>
                <a:cs typeface="B Titr" panose="00000700000000000000" pitchFamily="2" charset="-78"/>
              </a:rPr>
              <a:t>گواهينامه المثني </a:t>
            </a:r>
            <a:r>
              <a:rPr lang="fa-IR" sz="3000" b="1" dirty="0">
                <a:cs typeface="B Titr" panose="00000700000000000000" pitchFamily="2" charset="-78"/>
              </a:rPr>
              <a:t>صادر شده است، دفتري بر اساس (ن</a:t>
            </a:r>
            <a:r>
              <a:rPr lang="fa-IR" sz="3000" b="1" dirty="0">
                <a:solidFill>
                  <a:srgbClr val="0070C0"/>
                </a:solidFill>
                <a:cs typeface="B Titr" panose="00000700000000000000" pitchFamily="2" charset="-78"/>
              </a:rPr>
              <a:t>مون برگ شماره 9) </a:t>
            </a:r>
            <a:r>
              <a:rPr lang="fa-IR" sz="3000" b="1" dirty="0">
                <a:cs typeface="B Titr" panose="00000700000000000000" pitchFamily="2" charset="-78"/>
              </a:rPr>
              <a:t>تهيه، صحافي و پلمپ گردد تا مشخصات اين قبيل افراد به </a:t>
            </a:r>
            <a:r>
              <a:rPr lang="fa-IR" sz="3000" b="1" dirty="0">
                <a:solidFill>
                  <a:srgbClr val="FF0000"/>
                </a:solidFill>
                <a:cs typeface="B Titr" panose="00000700000000000000" pitchFamily="2" charset="-78"/>
              </a:rPr>
              <a:t>صورت دست نويس توسط كارشناسي سنجش و ارزشيابي تحصيلي </a:t>
            </a:r>
            <a:r>
              <a:rPr lang="fa-IR" sz="3000" b="1" dirty="0">
                <a:cs typeface="B Titr" panose="00000700000000000000" pitchFamily="2" charset="-78"/>
              </a:rPr>
              <a:t>در آن ثبت و اين دفتر در كارشناسي مذكور به صورت دائم نگهداري شود.</a:t>
            </a:r>
            <a:endParaRPr lang="en-US" sz="3000" b="1" dirty="0">
              <a:cs typeface="B Titr" panose="00000700000000000000" pitchFamily="2" charset="-78"/>
            </a:endParaRPr>
          </a:p>
        </p:txBody>
      </p:sp>
    </p:spTree>
    <p:extLst>
      <p:ext uri="{BB962C8B-B14F-4D97-AF65-F5344CB8AC3E}">
        <p14:creationId xmlns:p14="http://schemas.microsoft.com/office/powerpoint/2010/main" val="7119125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20688" y="269875"/>
            <a:ext cx="11771312"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تمام امور مربوط به مراحل صدور گواهينامه‌هاي المثني</a:t>
            </a:r>
            <a:r>
              <a:rPr lang="fa-IR" sz="3000" b="1" dirty="0">
                <a:cs typeface="B Titr" panose="00000700000000000000" pitchFamily="2" charset="-78"/>
              </a:rPr>
              <a:t>، نظير </a:t>
            </a:r>
            <a:r>
              <a:rPr lang="fa-IR" sz="3000" b="1" dirty="0">
                <a:solidFill>
                  <a:srgbClr val="0070C0"/>
                </a:solidFill>
                <a:cs typeface="B Titr" panose="00000700000000000000" pitchFamily="2" charset="-78"/>
              </a:rPr>
              <a:t>صحت فارغ‌التحصيلي ذي‌نفع </a:t>
            </a:r>
            <a:r>
              <a:rPr lang="fa-IR" sz="3000" b="1" dirty="0">
                <a:cs typeface="B Titr" panose="00000700000000000000" pitchFamily="2" charset="-78"/>
              </a:rPr>
              <a:t>بر اساس مندرجات موجود در دفاتر اسنادي و سيستم‌هاي دانش‌آموزي، انطباق مندرجات مدارك تحصيلي ارائه شده با مشخصات هويتي قبل از اقدام به چاپ و تأييد گواهينامه، بايد </a:t>
            </a:r>
            <a:r>
              <a:rPr lang="fa-IR" sz="3000" b="1" dirty="0">
                <a:solidFill>
                  <a:srgbClr val="FF0000"/>
                </a:solidFill>
                <a:cs typeface="B Titr" panose="00000700000000000000" pitchFamily="2" charset="-78"/>
              </a:rPr>
              <a:t>توسط كارشناسي سنجش و ارزشيابي تحصيلي منطقه </a:t>
            </a:r>
            <a:r>
              <a:rPr lang="fa-IR" sz="3000" b="1" dirty="0">
                <a:cs typeface="B Titr" panose="00000700000000000000" pitchFamily="2" charset="-78"/>
              </a:rPr>
              <a:t>بررسي شوند.</a:t>
            </a:r>
            <a:endParaRPr lang="en-US" sz="3000" b="1" dirty="0">
              <a:cs typeface="B Titr" panose="00000700000000000000" pitchFamily="2" charset="-78"/>
            </a:endParaRPr>
          </a:p>
          <a:p>
            <a:pPr algn="just" rtl="1">
              <a:lnSpc>
                <a:spcPct val="200000"/>
              </a:lnSpc>
              <a:buFont typeface="Wingdings" panose="05000000000000000000" pitchFamily="2" charset="2"/>
              <a:buChar char="v"/>
            </a:pPr>
            <a:r>
              <a:rPr lang="fa-IR" sz="3000" b="1" dirty="0">
                <a:cs typeface="B Titr" panose="00000700000000000000" pitchFamily="2" charset="-78"/>
              </a:rPr>
              <a:t>در خصوص فارغ‌ال</a:t>
            </a:r>
            <a:r>
              <a:rPr lang="fa-IR" sz="3000" b="1" dirty="0">
                <a:solidFill>
                  <a:srgbClr val="FF0000"/>
                </a:solidFill>
                <a:cs typeface="B Titr" panose="00000700000000000000" pitchFamily="2" charset="-78"/>
              </a:rPr>
              <a:t>تحصيلان ذكور</a:t>
            </a:r>
            <a:r>
              <a:rPr lang="fa-IR" sz="3000" b="1" dirty="0">
                <a:cs typeface="B Titr" panose="00000700000000000000" pitchFamily="2" charset="-78"/>
              </a:rPr>
              <a:t>، </a:t>
            </a:r>
            <a:r>
              <a:rPr lang="fa-IR" sz="3000" b="1" dirty="0">
                <a:solidFill>
                  <a:srgbClr val="00B050"/>
                </a:solidFill>
                <a:cs typeface="B Titr" panose="00000700000000000000" pitchFamily="2" charset="-78"/>
              </a:rPr>
              <a:t>رعايت مقررات نظام وظيفه در تحويل اصل و المثني </a:t>
            </a:r>
            <a:r>
              <a:rPr lang="fa-IR" sz="3000" b="1" dirty="0">
                <a:cs typeface="B Titr" panose="00000700000000000000" pitchFamily="2" charset="-78"/>
              </a:rPr>
              <a:t>گواهينامه‌ها توسط عوامل ذي‌ربط </a:t>
            </a:r>
            <a:r>
              <a:rPr lang="fa-IR" sz="3000" b="1" dirty="0">
                <a:solidFill>
                  <a:srgbClr val="FF0000"/>
                </a:solidFill>
                <a:cs typeface="B Titr" panose="00000700000000000000" pitchFamily="2" charset="-78"/>
              </a:rPr>
              <a:t>الزامي است</a:t>
            </a:r>
            <a:r>
              <a:rPr lang="fa-IR" sz="3000" b="1" dirty="0">
                <a:cs typeface="B Titr" panose="00000700000000000000" pitchFamily="2" charset="-78"/>
              </a:rPr>
              <a:t>.</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35335323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833438" y="269875"/>
            <a:ext cx="11358562"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گواهينامه المثني</a:t>
            </a:r>
            <a:r>
              <a:rPr lang="fa-IR" sz="3000" b="1" dirty="0">
                <a:cs typeface="B Titr" panose="00000700000000000000" pitchFamily="2" charset="-78"/>
              </a:rPr>
              <a:t> برابر ضوابط و مقررات (نمون برگ تحويل و تحول گواهينامه المثني، نمون برگ شماره 8)، </a:t>
            </a:r>
            <a:r>
              <a:rPr lang="fa-IR" sz="3000" b="1" dirty="0">
                <a:solidFill>
                  <a:srgbClr val="FF0000"/>
                </a:solidFill>
                <a:cs typeface="B Titr" panose="00000700000000000000" pitchFamily="2" charset="-78"/>
              </a:rPr>
              <a:t>توسط واحد اقدام‌كننده تحويل متقاضي يا وكيل و نمايندة قانوني وي شود.</a:t>
            </a:r>
            <a:endParaRPr lang="en-US" sz="3000" b="1" dirty="0">
              <a:solidFill>
                <a:srgbClr val="FF0000"/>
              </a:solidFill>
              <a:cs typeface="B Titr" panose="00000700000000000000" pitchFamily="2" charset="-78"/>
            </a:endParaRPr>
          </a:p>
          <a:p>
            <a:pPr algn="just" rtl="1">
              <a:lnSpc>
                <a:spcPct val="200000"/>
              </a:lnSpc>
              <a:buFont typeface="Wingdings" panose="05000000000000000000" pitchFamily="2" charset="2"/>
              <a:buChar char="v"/>
            </a:pPr>
            <a:r>
              <a:rPr lang="fa-IR" sz="3000" b="1" dirty="0">
                <a:cs typeface="B Titr" panose="00000700000000000000" pitchFamily="2" charset="-78"/>
              </a:rPr>
              <a:t>تبصره: </a:t>
            </a:r>
            <a:r>
              <a:rPr lang="fa-IR" sz="3000" b="1" dirty="0">
                <a:solidFill>
                  <a:srgbClr val="FF0000"/>
                </a:solidFill>
                <a:cs typeface="B Titr" panose="00000700000000000000" pitchFamily="2" charset="-78"/>
              </a:rPr>
              <a:t>صدور گواهينامه اصل / المثني </a:t>
            </a:r>
            <a:r>
              <a:rPr lang="fa-IR" sz="3000" b="1" dirty="0">
                <a:cs typeface="B Titr" panose="00000700000000000000" pitchFamily="2" charset="-78"/>
              </a:rPr>
              <a:t>براي افرادي كه </a:t>
            </a:r>
            <a:r>
              <a:rPr lang="fa-IR" sz="3000" b="1" dirty="0">
                <a:solidFill>
                  <a:srgbClr val="0070C0"/>
                </a:solidFill>
                <a:cs typeface="B Titr" panose="00000700000000000000" pitchFamily="2" charset="-78"/>
              </a:rPr>
              <a:t>سوابق آن‌ها در سيستم‌هاي دانش‌آموزي مرتبط موجود مي‌باشد </a:t>
            </a:r>
            <a:r>
              <a:rPr lang="fa-IR" sz="3000" b="1" dirty="0">
                <a:cs typeface="B Titr" panose="00000700000000000000" pitchFamily="2" charset="-78"/>
              </a:rPr>
              <a:t>به صورت </a:t>
            </a:r>
            <a:r>
              <a:rPr lang="fa-IR" sz="3000" b="1" dirty="0">
                <a:solidFill>
                  <a:srgbClr val="FF0000"/>
                </a:solidFill>
                <a:cs typeface="B Titr" panose="00000700000000000000" pitchFamily="2" charset="-78"/>
              </a:rPr>
              <a:t>دست‌نويس مجاز نمي‌باشد.</a:t>
            </a:r>
            <a:endParaRPr lang="en-US" sz="3000" b="1" dirty="0">
              <a:solidFill>
                <a:srgbClr val="FF0000"/>
              </a:solidFill>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3838952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0158" y="568345"/>
            <a:ext cx="10764113" cy="1560716"/>
          </a:xfrm>
        </p:spPr>
        <p:txBody>
          <a:bodyPr>
            <a:normAutofit/>
          </a:bodyPr>
          <a:lstStyle/>
          <a:p>
            <a:pPr algn="r"/>
            <a:r>
              <a:rPr lang="fa-IR" b="1" dirty="0">
                <a:cs typeface="B Titr" panose="00000700000000000000" pitchFamily="2" charset="-78"/>
              </a:rPr>
              <a:t>بخش اول :صدور گواهينامه پايان تحصيلات متوسطه</a:t>
            </a:r>
            <a:br>
              <a:rPr lang="en-US" b="1" dirty="0">
                <a:cs typeface="B Titr" panose="00000700000000000000" pitchFamily="2" charset="-78"/>
              </a:rPr>
            </a:br>
            <a:endParaRPr lang="en-US" dirty="0"/>
          </a:p>
        </p:txBody>
      </p:sp>
    </p:spTree>
    <p:extLst>
      <p:ext uri="{BB962C8B-B14F-4D97-AF65-F5344CB8AC3E}">
        <p14:creationId xmlns:p14="http://schemas.microsoft.com/office/powerpoint/2010/main" val="34235506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269875"/>
            <a:ext cx="11887200"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2800" b="1" dirty="0">
                <a:solidFill>
                  <a:srgbClr val="FF0000"/>
                </a:solidFill>
                <a:cs typeface="B Titr" panose="00000700000000000000" pitchFamily="2" charset="-78"/>
              </a:rPr>
              <a:t>هر گونه دست كاري و تغييرات (سهوي يا عمدي) در مشخصات هويتي </a:t>
            </a:r>
            <a:r>
              <a:rPr lang="fa-IR" sz="2800" b="1" dirty="0">
                <a:cs typeface="B Titr" panose="00000700000000000000" pitchFamily="2" charset="-78"/>
              </a:rPr>
              <a:t>مندرج در شناسنامه بدون نظر مراجع قانوني ، تخلف و جرم محسوب مي‌شود و اگر اين عمل هنگام ثبت‌نام در دوره‌هاي تحصيلي مختلف </a:t>
            </a:r>
            <a:r>
              <a:rPr lang="fa-IR" sz="2800" b="1" dirty="0">
                <a:solidFill>
                  <a:srgbClr val="FF0000"/>
                </a:solidFill>
                <a:cs typeface="B Titr" panose="00000700000000000000" pitchFamily="2" charset="-78"/>
              </a:rPr>
              <a:t>توسط عوامل مرتبط در مدرسه تشخيص داده نشود </a:t>
            </a:r>
            <a:r>
              <a:rPr lang="fa-IR" sz="2800" b="1" dirty="0">
                <a:cs typeface="B Titr" panose="00000700000000000000" pitchFamily="2" charset="-78"/>
              </a:rPr>
              <a:t>و بعد از فارغ‌التحصيلي، </a:t>
            </a:r>
            <a:r>
              <a:rPr lang="fa-IR" sz="2800" b="1" dirty="0">
                <a:solidFill>
                  <a:srgbClr val="FF0000"/>
                </a:solidFill>
                <a:cs typeface="B Titr" panose="00000700000000000000" pitchFamily="2" charset="-78"/>
              </a:rPr>
              <a:t>منجر به صدور اصل گواهينامه با مشخصات غير واقعي </a:t>
            </a:r>
            <a:r>
              <a:rPr lang="fa-IR" sz="2800" b="1" dirty="0">
                <a:cs typeface="B Titr" panose="00000700000000000000" pitchFamily="2" charset="-78"/>
              </a:rPr>
              <a:t>گردد ضمن اخذ درخواست كتبي از ذي‌نفع يا نمايندة قانوني وي با ذكر دلايل مثبته و </a:t>
            </a:r>
            <a:r>
              <a:rPr lang="fa-IR" sz="2800" b="1" dirty="0">
                <a:solidFill>
                  <a:srgbClr val="FF0000"/>
                </a:solidFill>
                <a:cs typeface="B Titr" panose="00000700000000000000" pitchFamily="2" charset="-78"/>
              </a:rPr>
              <a:t>اسناد قانوني لازم (رأي مراجع قضايي / مجوز اداره ثبت احوال)</a:t>
            </a:r>
            <a:r>
              <a:rPr lang="fa-IR" sz="2800" b="1" dirty="0">
                <a:cs typeface="B Titr" panose="00000700000000000000" pitchFamily="2" charset="-78"/>
              </a:rPr>
              <a:t>، لاشه گواهينامه از وي اخذ و با تشكيل كميسيون خاص منطقه و طبق مقررات به اداره سنجش آموزش و پرورش استان ارسال تا برا</a:t>
            </a:r>
            <a:r>
              <a:rPr lang="fa-IR" sz="2800" b="1" dirty="0">
                <a:solidFill>
                  <a:srgbClr val="FF0000"/>
                </a:solidFill>
                <a:cs typeface="B Titr" panose="00000700000000000000" pitchFamily="2" charset="-78"/>
              </a:rPr>
              <a:t>بر ضوابط از درجة اعتبار ساقط </a:t>
            </a:r>
            <a:r>
              <a:rPr lang="fa-IR" sz="2800" b="1" dirty="0">
                <a:cs typeface="B Titr" panose="00000700000000000000" pitchFamily="2" charset="-78"/>
              </a:rPr>
              <a:t>گردد و </a:t>
            </a:r>
            <a:r>
              <a:rPr lang="fa-IR" sz="2800" b="1" dirty="0">
                <a:solidFill>
                  <a:srgbClr val="FF0000"/>
                </a:solidFill>
                <a:cs typeface="B Titr" panose="00000700000000000000" pitchFamily="2" charset="-78"/>
              </a:rPr>
              <a:t>پس از اخذ مجوز از كميسيون خاص استان، نسبت به صدور گواهينامه المثني با </a:t>
            </a:r>
            <a:r>
              <a:rPr lang="fa-IR" sz="2800" b="1" dirty="0">
                <a:cs typeface="B Titr" panose="00000700000000000000" pitchFamily="2" charset="-78"/>
              </a:rPr>
              <a:t>اصلاحات لازم و امضاء و مهر آن توسط مسئولين ذي‌ربط و يا مسئولين فعلي به جاي مسئولين قبلي و تحويل آن به ذي‌نفع طبق ضوابط و مقررات اقدام گردد.</a:t>
            </a:r>
            <a:endParaRPr lang="en-US" sz="2800" b="1" dirty="0">
              <a:cs typeface="B Titr" panose="00000700000000000000" pitchFamily="2" charset="-78"/>
            </a:endParaRPr>
          </a:p>
        </p:txBody>
      </p:sp>
    </p:spTree>
    <p:extLst>
      <p:ext uri="{BB962C8B-B14F-4D97-AF65-F5344CB8AC3E}">
        <p14:creationId xmlns:p14="http://schemas.microsoft.com/office/powerpoint/2010/main" val="39019395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410950"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تبصره: </a:t>
            </a:r>
            <a:r>
              <a:rPr lang="fa-IR" sz="3000" b="1" dirty="0">
                <a:solidFill>
                  <a:srgbClr val="FF0000"/>
                </a:solidFill>
                <a:cs typeface="B Titr" panose="00000700000000000000" pitchFamily="2" charset="-78"/>
              </a:rPr>
              <a:t>كارشناسان سنجش و ارزشيابي تحصيلي </a:t>
            </a:r>
            <a:r>
              <a:rPr lang="fa-IR" sz="3000" b="1" dirty="0">
                <a:cs typeface="B Titr" panose="00000700000000000000" pitchFamily="2" charset="-78"/>
              </a:rPr>
              <a:t>مكلف‌اند </a:t>
            </a:r>
            <a:r>
              <a:rPr lang="fa-IR" sz="3000" b="1" dirty="0">
                <a:solidFill>
                  <a:srgbClr val="0070C0"/>
                </a:solidFill>
                <a:cs typeface="B Titr" panose="00000700000000000000" pitchFamily="2" charset="-78"/>
              </a:rPr>
              <a:t>رونوشتي از پرونده مذكور را به كارشناسي حقوقي ج</a:t>
            </a:r>
            <a:r>
              <a:rPr lang="fa-IR" sz="3000" b="1" dirty="0">
                <a:cs typeface="B Titr" panose="00000700000000000000" pitchFamily="2" charset="-78"/>
              </a:rPr>
              <a:t>هت پيگيري‌هاي لازم ارسال نمايند.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2412127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436350"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آن دسته از افرادي </a:t>
            </a:r>
            <a:r>
              <a:rPr lang="fa-IR" sz="3000" b="1" dirty="0">
                <a:solidFill>
                  <a:srgbClr val="0070C0"/>
                </a:solidFill>
                <a:cs typeface="B Titr" panose="00000700000000000000" pitchFamily="2" charset="-78"/>
              </a:rPr>
              <a:t>كه گواهينامه يا سوابق تحصيلي جعلي آنان بر اساس رأي صادره از شوراي عالي آموزش و پرورش يا مراجع قانوني از درجه اعتبار ساقط يا باطل مي‌شود ، </a:t>
            </a:r>
            <a:r>
              <a:rPr lang="fa-IR" sz="3000" b="1" dirty="0">
                <a:cs typeface="B Titr" panose="00000700000000000000" pitchFamily="2" charset="-78"/>
              </a:rPr>
              <a:t>چنانچه قصد ادامه تحصيل داشته باشند مي‌توانند مطابق </a:t>
            </a:r>
            <a:r>
              <a:rPr lang="fa-IR" sz="3000" b="1" dirty="0">
                <a:solidFill>
                  <a:srgbClr val="FF0000"/>
                </a:solidFill>
                <a:cs typeface="B Titr" panose="00000700000000000000" pitchFamily="2" charset="-78"/>
              </a:rPr>
              <a:t>رأي شوراي عالي آموزش و پرورش و ضوابط و مقررات ادامه تحصيل دهند و </a:t>
            </a:r>
            <a:r>
              <a:rPr lang="fa-IR" sz="3000" b="1" dirty="0">
                <a:cs typeface="B Titr" panose="00000700000000000000" pitchFamily="2" charset="-78"/>
              </a:rPr>
              <a:t>پس از فارغ‌التحصيلي، گواهينامه پايان تحصيلات آنان طبق ضوابط و مقررات صادر شود.</a:t>
            </a:r>
            <a:endParaRPr lang="en-US" sz="3000" b="1" dirty="0">
              <a:cs typeface="B Titr" panose="00000700000000000000" pitchFamily="2" charset="-78"/>
            </a:endParaRPr>
          </a:p>
        </p:txBody>
      </p:sp>
    </p:spTree>
    <p:extLst>
      <p:ext uri="{BB962C8B-B14F-4D97-AF65-F5344CB8AC3E}">
        <p14:creationId xmlns:p14="http://schemas.microsoft.com/office/powerpoint/2010/main" val="39238854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577638"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چنانچه </a:t>
            </a:r>
            <a:r>
              <a:rPr lang="fa-IR" sz="3000" b="1" dirty="0">
                <a:solidFill>
                  <a:srgbClr val="FF0000"/>
                </a:solidFill>
                <a:cs typeface="B Titr" panose="00000700000000000000" pitchFamily="2" charset="-78"/>
              </a:rPr>
              <a:t>عكس الصاق شده روي گواهينامه به هر دليلي توسط ذي‌نفع مفقود / مخدوش </a:t>
            </a:r>
            <a:r>
              <a:rPr lang="fa-IR" sz="3000" b="1" dirty="0">
                <a:cs typeface="B Titr" panose="00000700000000000000" pitchFamily="2" charset="-78"/>
              </a:rPr>
              <a:t>شود، ابتدا </a:t>
            </a:r>
            <a:r>
              <a:rPr lang="fa-IR" sz="3000" b="1" dirty="0">
                <a:solidFill>
                  <a:srgbClr val="FF0000"/>
                </a:solidFill>
                <a:cs typeface="B Titr" panose="00000700000000000000" pitchFamily="2" charset="-78"/>
              </a:rPr>
              <a:t>اصل گواهينامه از وي اخذ و طبق مقررات از درجة اعتبار ساقط </a:t>
            </a:r>
            <a:r>
              <a:rPr lang="fa-IR" sz="3000" b="1" dirty="0">
                <a:solidFill>
                  <a:srgbClr val="002060"/>
                </a:solidFill>
                <a:cs typeface="B Titr" panose="00000700000000000000" pitchFamily="2" charset="-78"/>
              </a:rPr>
              <a:t>گ</a:t>
            </a:r>
            <a:r>
              <a:rPr lang="fa-IR" sz="3000" b="1" dirty="0">
                <a:cs typeface="B Titr" panose="00000700000000000000" pitchFamily="2" charset="-78"/>
              </a:rPr>
              <a:t>ردد سپس </a:t>
            </a:r>
            <a:r>
              <a:rPr lang="fa-IR" sz="3000" b="1" dirty="0">
                <a:solidFill>
                  <a:srgbClr val="00B050"/>
                </a:solidFill>
                <a:cs typeface="B Titr" panose="00000700000000000000" pitchFamily="2" charset="-78"/>
              </a:rPr>
              <a:t>فرايند صدور گواهينامه المثني </a:t>
            </a:r>
            <a:r>
              <a:rPr lang="fa-IR" sz="3000" b="1" dirty="0">
                <a:cs typeface="B Titr" panose="00000700000000000000" pitchFamily="2" charset="-78"/>
              </a:rPr>
              <a:t>طبق ضوابط صورت پذيرد. همچنين جهت</a:t>
            </a:r>
            <a:r>
              <a:rPr lang="fa-IR" sz="3000" b="1" dirty="0">
                <a:solidFill>
                  <a:srgbClr val="00B050"/>
                </a:solidFill>
                <a:cs typeface="B Titr" panose="00000700000000000000" pitchFamily="2" charset="-78"/>
              </a:rPr>
              <a:t> تأييد عكس </a:t>
            </a:r>
            <a:r>
              <a:rPr lang="fa-IR" sz="3000" b="1" dirty="0">
                <a:cs typeface="B Titr" panose="00000700000000000000" pitchFamily="2" charset="-78"/>
              </a:rPr>
              <a:t>جديد الصاق شده و تأييد گواهينامه صادره به صورت المثني، از </a:t>
            </a:r>
            <a:r>
              <a:rPr lang="fa-IR" sz="3000" b="1" dirty="0">
                <a:solidFill>
                  <a:srgbClr val="0070C0"/>
                </a:solidFill>
                <a:cs typeface="B Titr" panose="00000700000000000000" pitchFamily="2" charset="-78"/>
              </a:rPr>
              <a:t>مهر مدرسه محل تحصيل ذي‌نفع يا مهر مدرسه معين يا از مهر كارشناسي سنجش و ارزشيابي تحصيلي منطقه </a:t>
            </a:r>
            <a:r>
              <a:rPr lang="fa-IR" sz="3000" b="1" dirty="0">
                <a:cs typeface="B Titr" panose="00000700000000000000" pitchFamily="2" charset="-78"/>
              </a:rPr>
              <a:t>استفاده شود.</a:t>
            </a:r>
            <a:endParaRPr lang="en-US" sz="3000" b="1" dirty="0">
              <a:cs typeface="B Titr" panose="00000700000000000000" pitchFamily="2" charset="-78"/>
            </a:endParaRPr>
          </a:p>
        </p:txBody>
      </p:sp>
    </p:spTree>
    <p:extLst>
      <p:ext uri="{BB962C8B-B14F-4D97-AF65-F5344CB8AC3E}">
        <p14:creationId xmlns:p14="http://schemas.microsoft.com/office/powerpoint/2010/main" val="32362691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034" y="568345"/>
            <a:ext cx="11176237" cy="1560716"/>
          </a:xfrm>
        </p:spPr>
        <p:txBody>
          <a:bodyPr>
            <a:normAutofit/>
          </a:bodyPr>
          <a:lstStyle/>
          <a:p>
            <a:pPr algn="r"/>
            <a:r>
              <a:rPr lang="fa-IR" b="1" dirty="0"/>
              <a:t>بخش دوم: فرايند اصلاح سوابق تحصيلي (هويتي و نمره‌اي)</a:t>
            </a:r>
            <a:br>
              <a:rPr lang="en-US" dirty="0"/>
            </a:br>
            <a:endParaRPr lang="en-US" dirty="0"/>
          </a:p>
        </p:txBody>
      </p:sp>
    </p:spTree>
    <p:extLst>
      <p:ext uri="{BB962C8B-B14F-4D97-AF65-F5344CB8AC3E}">
        <p14:creationId xmlns:p14="http://schemas.microsoft.com/office/powerpoint/2010/main" val="38124030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539538"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دق</a:t>
            </a:r>
            <a:r>
              <a:rPr lang="fa-IR" sz="3000" b="1" dirty="0">
                <a:solidFill>
                  <a:srgbClr val="0070C0"/>
                </a:solidFill>
                <a:cs typeface="B Titr" panose="00000700000000000000" pitchFamily="2" charset="-78"/>
              </a:rPr>
              <a:t>ت در ثبت اطلاعات و نظارت بر ورود آن‌ها به رايانه (سامانه)، </a:t>
            </a:r>
            <a:r>
              <a:rPr lang="fa-IR" sz="3000" b="1" dirty="0">
                <a:cs typeface="B Titr" panose="00000700000000000000" pitchFamily="2" charset="-78"/>
              </a:rPr>
              <a:t>كنترل تغييرات احتمالي به استناد آيين‌نامه اجرايي مدارس مصوب شوراي عالي آموزش و پرورش، </a:t>
            </a:r>
            <a:r>
              <a:rPr lang="fa-IR" sz="3000" b="1" dirty="0">
                <a:solidFill>
                  <a:srgbClr val="FF0000"/>
                </a:solidFill>
                <a:cs typeface="B Titr" panose="00000700000000000000" pitchFamily="2" charset="-78"/>
              </a:rPr>
              <a:t>ارسال به موقع اطلاعات از طرف مدارس، مناطق و اداره سنجش استان از شرح وظايف همكاران در مدارس و ادارات </a:t>
            </a:r>
            <a:r>
              <a:rPr lang="fa-IR" sz="3000" b="1" dirty="0">
                <a:cs typeface="B Titr" panose="00000700000000000000" pitchFamily="2" charset="-78"/>
              </a:rPr>
              <a:t>مي‌باشد. لذا قصور و كوتاهي اعم از عمد و غير عمد خساراتي را براي آموزش و پرورش و ذي‌نفعان به دنبال خواهد داشت كه بر اساس ماده 8 از فصل دوم قوانين و مقررات مربوط به تخلفات اداري، تخلف محسوب مي‌گردد.</a:t>
            </a:r>
            <a:endParaRPr lang="en-US" sz="3000" b="1" dirty="0">
              <a:cs typeface="B Titr" panose="00000700000000000000" pitchFamily="2" charset="-78"/>
            </a:endParaRPr>
          </a:p>
        </p:txBody>
      </p:sp>
    </p:spTree>
    <p:extLst>
      <p:ext uri="{BB962C8B-B14F-4D97-AF65-F5344CB8AC3E}">
        <p14:creationId xmlns:p14="http://schemas.microsoft.com/office/powerpoint/2010/main" val="17438661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بنابر اين انتظار مي‌رود </a:t>
            </a:r>
            <a:r>
              <a:rPr lang="fa-IR" sz="3000" b="1" dirty="0">
                <a:solidFill>
                  <a:srgbClr val="FF0000"/>
                </a:solidFill>
                <a:cs typeface="B Titr" panose="00000700000000000000" pitchFamily="2" charset="-78"/>
              </a:rPr>
              <a:t>رؤساي ادارات مناطق، شهرستان‌ها و مسئولين سنجش و ارزشيابي تحصيلي</a:t>
            </a:r>
            <a:r>
              <a:rPr lang="fa-IR" sz="3000" b="1" dirty="0">
                <a:cs typeface="B Titr" panose="00000700000000000000" pitchFamily="2" charset="-78"/>
              </a:rPr>
              <a:t>، ترتيبي اتخاذ نمايند تا ضمن تسلط بر دستورالعمل‌ها و قوانين و مقررات فرادستي؛ به مديران، معاونين آموزشي و اجرايي مدارس يا افراد ديگري كه اين مسئوليت را بر عهده دارند در خصوص </a:t>
            </a:r>
            <a:r>
              <a:rPr lang="fa-IR" sz="3000" b="1" dirty="0">
                <a:solidFill>
                  <a:srgbClr val="FF0000"/>
                </a:solidFill>
                <a:cs typeface="B Titr" panose="00000700000000000000" pitchFamily="2" charset="-78"/>
              </a:rPr>
              <a:t>رعايت مقررات آموزشي، تحصيلي و به كارگيري سيستم‌هاي رايانه‌اي</a:t>
            </a:r>
            <a:r>
              <a:rPr lang="fa-IR" sz="3000" b="1" dirty="0">
                <a:cs typeface="B Titr" panose="00000700000000000000" pitchFamily="2" charset="-78"/>
              </a:rPr>
              <a:t> ، آموزش‌هاي مربوط را ارائه نموده و ضمن نظارت بر عملكرد اين همكاران، فرايند اصلاح مشخصات و سوابق تحصيلي را به شيوه‌هاي ذيل انجام دهند.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3268364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تبصره 1: با توجه به اين كه </a:t>
            </a:r>
            <a:r>
              <a:rPr lang="fa-IR" sz="3000" b="1" dirty="0">
                <a:solidFill>
                  <a:srgbClr val="FF0000"/>
                </a:solidFill>
                <a:cs typeface="B Titr" panose="00000700000000000000" pitchFamily="2" charset="-78"/>
              </a:rPr>
              <a:t>سيستم‌هاي دانش‌آموزي </a:t>
            </a:r>
            <a:r>
              <a:rPr lang="fa-IR" sz="3000" b="1" dirty="0">
                <a:cs typeface="B Titr" panose="00000700000000000000" pitchFamily="2" charset="-78"/>
              </a:rPr>
              <a:t>بر اساس جدول نمون برگ شماره 4 در موعد مقرر توسط </a:t>
            </a:r>
            <a:r>
              <a:rPr lang="fa-IR" sz="3000" b="1" dirty="0">
                <a:solidFill>
                  <a:srgbClr val="FF0000"/>
                </a:solidFill>
                <a:cs typeface="B Titr" panose="00000700000000000000" pitchFamily="2" charset="-78"/>
              </a:rPr>
              <a:t>شركت‌هاي پشتيبان و با دستور اين مركز مسدود مي‌شوند </a:t>
            </a:r>
            <a:r>
              <a:rPr lang="fa-IR" sz="3000" b="1" dirty="0">
                <a:cs typeface="B Titr" panose="00000700000000000000" pitchFamily="2" charset="-78"/>
              </a:rPr>
              <a:t>و اجازه فعاليت از استان‌ها و مناطق از تاريخ‌هاي مندرج در جدول گرفته خواهد شد بنابر اين </a:t>
            </a:r>
            <a:r>
              <a:rPr lang="fa-IR" sz="3000" b="1" dirty="0">
                <a:solidFill>
                  <a:srgbClr val="FF0000"/>
                </a:solidFill>
                <a:cs typeface="B Titr" panose="00000700000000000000" pitchFamily="2" charset="-78"/>
              </a:rPr>
              <a:t>رعايت مقررات و دستورالعمل‌هاي موجود</a:t>
            </a:r>
            <a:r>
              <a:rPr lang="fa-IR" sz="3000" b="1" dirty="0">
                <a:cs typeface="B Titr" panose="00000700000000000000" pitchFamily="2" charset="-78"/>
              </a:rPr>
              <a:t>، جهت جلوگيري از تضييع يا ايجاد حق براي ذي‌نفعان توسط </a:t>
            </a:r>
            <a:r>
              <a:rPr lang="fa-IR" sz="3000" b="1" dirty="0">
                <a:solidFill>
                  <a:srgbClr val="FF0000"/>
                </a:solidFill>
                <a:cs typeface="B Titr" panose="00000700000000000000" pitchFamily="2" charset="-78"/>
              </a:rPr>
              <a:t>همة عوامل ضروري است.</a:t>
            </a:r>
            <a:endParaRPr lang="en-US" sz="3000" b="1" dirty="0">
              <a:solidFill>
                <a:srgbClr val="FF0000"/>
              </a:solidFill>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9996386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7887" y="1051551"/>
            <a:ext cx="10264462" cy="2746906"/>
          </a:xfrm>
          <a:prstGeom prst="rect">
            <a:avLst/>
          </a:prstGeom>
        </p:spPr>
        <p:txBody>
          <a:bodyPr vert="horz" lIns="91440" tIns="45720" rIns="91440" bIns="45720" rtlCol="0">
            <a:noAutofit/>
          </a:bodyPr>
          <a:lstStyle/>
          <a:p>
            <a:pPr marL="320040" indent="-320040" algn="just" rtl="1">
              <a:lnSpc>
                <a:spcPct val="200000"/>
              </a:lnSpc>
              <a:spcBef>
                <a:spcPts val="930"/>
              </a:spcBef>
              <a:buFont typeface="Wingdings" panose="05000000000000000000" pitchFamily="2" charset="2"/>
              <a:buChar char="v"/>
            </a:pPr>
            <a:r>
              <a:rPr lang="fa-IR" sz="3000" b="1" dirty="0">
                <a:solidFill>
                  <a:schemeClr val="tx2">
                    <a:lumMod val="75000"/>
                    <a:lumOff val="25000"/>
                  </a:schemeClr>
                </a:solidFill>
                <a:cs typeface="B Titr" panose="00000700000000000000" pitchFamily="2" charset="-78"/>
              </a:rPr>
              <a:t>فرايند اصلاح سوابق تحصيلي دانش‌آموزان در سيستم‌هاي دانش‌آموزي و دفاتر اسنادي</a:t>
            </a:r>
          </a:p>
        </p:txBody>
      </p:sp>
    </p:spTree>
    <p:extLst>
      <p:ext uri="{BB962C8B-B14F-4D97-AF65-F5344CB8AC3E}">
        <p14:creationId xmlns:p14="http://schemas.microsoft.com/office/powerpoint/2010/main" val="22942000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1663" y="269875"/>
            <a:ext cx="1159033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مدارك مورد نياز</a:t>
            </a:r>
            <a:endParaRPr lang="en-US" sz="3000" b="1" dirty="0">
              <a:cs typeface="B Titr" panose="00000700000000000000" pitchFamily="2" charset="-78"/>
            </a:endParaRPr>
          </a:p>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درخواست كتبي دانش‌آموز با امضاء و تاريخ</a:t>
            </a:r>
            <a:endParaRPr lang="en-US" sz="3000" b="1" dirty="0">
              <a:solidFill>
                <a:srgbClr val="FF0000"/>
              </a:solidFill>
              <a:cs typeface="B Titr" panose="00000700000000000000" pitchFamily="2" charset="-78"/>
            </a:endParaRPr>
          </a:p>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تصوير تمام صفحات شناسنامه و درج جملة «با اصل مطابقت دارد</a:t>
            </a:r>
            <a:r>
              <a:rPr lang="fa-IR" sz="3000" b="1" dirty="0">
                <a:cs typeface="B Titr" panose="00000700000000000000" pitchFamily="2" charset="-78"/>
              </a:rPr>
              <a:t>» توسط مدير (مهر و امضاء) و در صورت عدم تأييد توسط مدير به دليل منحل شدن مدرسه، كارشناسي سنجش مي‌تواند مطابق داده و آن‌ها را با مسئوليت خود تأييد نمايد.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148528878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8463" y="141288"/>
            <a:ext cx="11793537" cy="6453187"/>
          </a:xfrm>
        </p:spPr>
        <p:txBody>
          <a:bodyPr>
            <a:noAutofit/>
          </a:bodyPr>
          <a:lstStyle/>
          <a:p>
            <a:pPr algn="just" rtl="1">
              <a:lnSpc>
                <a:spcPct val="200000"/>
              </a:lnSpc>
              <a:buFont typeface="Wingdings" panose="05000000000000000000" pitchFamily="2" charset="2"/>
              <a:buChar char="v"/>
            </a:pPr>
            <a:r>
              <a:rPr lang="en-US" sz="3000" b="1" dirty="0">
                <a:solidFill>
                  <a:srgbClr val="FF0000"/>
                </a:solidFill>
                <a:cs typeface="B Titr" panose="00000700000000000000" pitchFamily="2" charset="-78"/>
              </a:rPr>
              <a:t>-1</a:t>
            </a:r>
            <a:r>
              <a:rPr lang="fa-IR" sz="3000" b="1" dirty="0">
                <a:solidFill>
                  <a:srgbClr val="FF0000"/>
                </a:solidFill>
                <a:cs typeface="B Titr" panose="00000700000000000000" pitchFamily="2" charset="-78"/>
              </a:rPr>
              <a:t>صدور گواهينامه پايان تحصيلات دورة دوم آموزش متوسطه (3-3-3-3)</a:t>
            </a:r>
            <a:r>
              <a:rPr lang="fa-IR" sz="3000" b="1" dirty="0">
                <a:cs typeface="B Titr" panose="00000700000000000000" pitchFamily="2" charset="-78"/>
              </a:rPr>
              <a:t>، </a:t>
            </a:r>
            <a:r>
              <a:rPr lang="fa-IR" sz="3000" b="1" dirty="0">
                <a:solidFill>
                  <a:srgbClr val="0070C0"/>
                </a:solidFill>
                <a:cs typeface="B Titr" panose="00000700000000000000" pitchFamily="2" charset="-78"/>
              </a:rPr>
              <a:t>دورة آموزش متوسطه نظام قديم (3-3-5) </a:t>
            </a:r>
            <a:r>
              <a:rPr lang="fa-IR" sz="3000" b="1" dirty="0">
                <a:cs typeface="B Titr" panose="00000700000000000000" pitchFamily="2" charset="-78"/>
              </a:rPr>
              <a:t>و </a:t>
            </a:r>
            <a:r>
              <a:rPr lang="fa-IR" sz="3000" b="1" dirty="0">
                <a:solidFill>
                  <a:srgbClr val="92D050"/>
                </a:solidFill>
                <a:cs typeface="B Titr" panose="00000700000000000000" pitchFamily="2" charset="-78"/>
              </a:rPr>
              <a:t>پيش‌دانشگاهي</a:t>
            </a:r>
            <a:r>
              <a:rPr lang="fa-IR" sz="3000" b="1" dirty="0">
                <a:cs typeface="B Titr" panose="00000700000000000000" pitchFamily="2" charset="-78"/>
              </a:rPr>
              <a:t> در نمون برگ‌هاي جديد، طبق مقررات و ضوابط فارغ‌التحصيلي صورت پذيرد.</a:t>
            </a:r>
          </a:p>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قبل از ارسال اطلاعات به پايگاه فارغ‌التحصيلي (امين)</a:t>
            </a:r>
            <a:r>
              <a:rPr lang="fa-IR" sz="3000" b="1" dirty="0">
                <a:solidFill>
                  <a:srgbClr val="0070C0"/>
                </a:solidFill>
                <a:cs typeface="B Titr" panose="00000700000000000000" pitchFamily="2" charset="-78"/>
              </a:rPr>
              <a:t> مشخصات هويتي </a:t>
            </a:r>
            <a:r>
              <a:rPr lang="fa-IR" sz="3000" b="1" dirty="0">
                <a:cs typeface="B Titr" panose="00000700000000000000" pitchFamily="2" charset="-78"/>
              </a:rPr>
              <a:t>و </a:t>
            </a:r>
            <a:r>
              <a:rPr lang="fa-IR" sz="3000" b="1" dirty="0">
                <a:solidFill>
                  <a:srgbClr val="00B050"/>
                </a:solidFill>
                <a:cs typeface="B Titr" panose="00000700000000000000" pitchFamily="2" charset="-78"/>
              </a:rPr>
              <a:t>تحصيلي</a:t>
            </a:r>
            <a:r>
              <a:rPr lang="fa-IR" sz="3000" b="1" dirty="0">
                <a:solidFill>
                  <a:srgbClr val="FF0000"/>
                </a:solidFill>
                <a:cs typeface="B Titr" panose="00000700000000000000" pitchFamily="2" charset="-78"/>
              </a:rPr>
              <a:t> و صحت فرايند فارغ‌التحصيلي دانش‌آموزان بررسي</a:t>
            </a:r>
            <a:r>
              <a:rPr lang="fa-IR" sz="3000" b="1" dirty="0">
                <a:cs typeface="B Titr" panose="00000700000000000000" pitchFamily="2" charset="-78"/>
              </a:rPr>
              <a:t> و نسبت به رفع نواقص در دفاتر اسنادي و سامانه‌هاي دانش‌آموزي طبق ضوابط و مقررات اقدام شود.</a:t>
            </a:r>
            <a:endParaRPr lang="en-US" sz="3000" b="1" dirty="0">
              <a:cs typeface="B Titr" panose="00000700000000000000" pitchFamily="2" charset="-78"/>
            </a:endParaRPr>
          </a:p>
        </p:txBody>
      </p:sp>
    </p:spTree>
    <p:extLst>
      <p:ext uri="{BB962C8B-B14F-4D97-AF65-F5344CB8AC3E}">
        <p14:creationId xmlns:p14="http://schemas.microsoft.com/office/powerpoint/2010/main" val="815955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07988" y="231775"/>
            <a:ext cx="11784012" cy="63627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آخرين كارنامه تحصيلي و نمون برگ خلاصه سوابق تحصيلي </a:t>
            </a:r>
            <a:r>
              <a:rPr lang="fa-IR" sz="3000" b="1" dirty="0">
                <a:cs typeface="B Titr" panose="00000700000000000000" pitchFamily="2" charset="-78"/>
              </a:rPr>
              <a:t>كه به تأييد مدير و كارشناسي سنجش رسيده باشد.</a:t>
            </a:r>
            <a:endParaRPr lang="en-US" sz="3000" b="1" dirty="0">
              <a:cs typeface="B Titr" panose="00000700000000000000" pitchFamily="2" charset="-78"/>
            </a:endParaRPr>
          </a:p>
          <a:p>
            <a:pPr algn="just" rtl="1">
              <a:lnSpc>
                <a:spcPct val="200000"/>
              </a:lnSpc>
              <a:buFont typeface="Wingdings" panose="05000000000000000000" pitchFamily="2" charset="2"/>
              <a:buChar char="v"/>
            </a:pPr>
            <a:r>
              <a:rPr lang="fa-IR" sz="3000" b="1" dirty="0">
                <a:cs typeface="B Titr" panose="00000700000000000000" pitchFamily="2" charset="-78"/>
              </a:rPr>
              <a:t>براي </a:t>
            </a:r>
            <a:r>
              <a:rPr lang="fa-IR" sz="3000" b="1" dirty="0">
                <a:solidFill>
                  <a:srgbClr val="FF0000"/>
                </a:solidFill>
                <a:cs typeface="B Titr" panose="00000700000000000000" pitchFamily="2" charset="-78"/>
              </a:rPr>
              <a:t>دانش‌آموزان تطبيقي، ارسال كارنامه‌اي كه بر اساس آن تطبيق </a:t>
            </a:r>
            <a:r>
              <a:rPr lang="fa-IR" sz="3000" b="1" dirty="0">
                <a:cs typeface="B Titr" panose="00000700000000000000" pitchFamily="2" charset="-78"/>
              </a:rPr>
              <a:t>انجام شده و تصوير نمون برگ تطبيق كه به تأييد مسئول انجام تطبيق در اداره آموزش و پرورش منطقه رسيده است الزامي مي‌باشد.</a:t>
            </a:r>
            <a:endParaRPr lang="en-US" sz="3000" b="1" dirty="0">
              <a:cs typeface="B Titr" panose="00000700000000000000" pitchFamily="2" charset="-78"/>
            </a:endParaRPr>
          </a:p>
          <a:p>
            <a:pPr algn="just" rtl="1">
              <a:lnSpc>
                <a:spcPct val="200000"/>
              </a:lnSpc>
              <a:buFont typeface="Wingdings" panose="05000000000000000000" pitchFamily="2" charset="2"/>
              <a:buChar char="v"/>
            </a:pPr>
            <a:r>
              <a:rPr lang="fa-IR" sz="3000" b="1" dirty="0">
                <a:cs typeface="B Titr" panose="00000700000000000000" pitchFamily="2" charset="-78"/>
              </a:rPr>
              <a:t>براي </a:t>
            </a:r>
            <a:r>
              <a:rPr lang="fa-IR" sz="3000" b="1" dirty="0">
                <a:solidFill>
                  <a:srgbClr val="FF0000"/>
                </a:solidFill>
                <a:cs typeface="B Titr" panose="00000700000000000000" pitchFamily="2" charset="-78"/>
              </a:rPr>
              <a:t>اصلاح انتخاب واحد، ارائه ی تصوير نمون برگ انتخاب واحد </a:t>
            </a:r>
            <a:r>
              <a:rPr lang="fa-IR" sz="3000" b="1" dirty="0">
                <a:cs typeface="B Titr" panose="00000700000000000000" pitchFamily="2" charset="-78"/>
              </a:rPr>
              <a:t>كه به امضاء دانش‌آموز رسيده و توسط مدير مدرسه تأييد و مطابقت داده شده، الزامي است.</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14319270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3988" y="269875"/>
            <a:ext cx="12038012"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solidFill>
                  <a:srgbClr val="FF0000"/>
                </a:solidFill>
                <a:cs typeface="B Titr" panose="00000700000000000000" pitchFamily="2" charset="-78"/>
              </a:rPr>
              <a:t>دانش‌آموزاني كه داراي رأي كميسيون خاص </a:t>
            </a:r>
            <a:r>
              <a:rPr lang="fa-IR" sz="3000" b="1" dirty="0">
                <a:cs typeface="B Titr" panose="00000700000000000000" pitchFamily="2" charset="-78"/>
              </a:rPr>
              <a:t>مي‌باشند، چنانچه موضوع، مرتبط با محتواي رأي باشد، </a:t>
            </a:r>
            <a:r>
              <a:rPr lang="fa-IR" sz="3000" b="1" dirty="0">
                <a:solidFill>
                  <a:srgbClr val="FF0000"/>
                </a:solidFill>
                <a:cs typeface="B Titr" panose="00000700000000000000" pitchFamily="2" charset="-78"/>
              </a:rPr>
              <a:t>تصوير رأي صادره از شوراي مدرسه / كميسيون‌هاي خاص منطقه / استان / شوراي عالي آموزش و پرورش ك</a:t>
            </a:r>
            <a:r>
              <a:rPr lang="fa-IR" sz="3000" b="1" dirty="0">
                <a:cs typeface="B Titr" panose="00000700000000000000" pitchFamily="2" charset="-78"/>
              </a:rPr>
              <a:t>ه به تأييد كارشناسي سنجش رسيده باشد ضرورت دارد.</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16611301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3988" y="269875"/>
            <a:ext cx="12038012"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چنانچه اصلاح در رابطه با </a:t>
            </a:r>
            <a:r>
              <a:rPr lang="fa-IR" sz="3000" b="1" dirty="0">
                <a:solidFill>
                  <a:srgbClr val="FF0000"/>
                </a:solidFill>
                <a:cs typeface="B Titr" panose="00000700000000000000" pitchFamily="2" charset="-78"/>
              </a:rPr>
              <a:t>نمرات مستمر، پاياني، معدل، زمان </a:t>
            </a:r>
            <a:r>
              <a:rPr lang="fa-IR" sz="3000" b="1" dirty="0">
                <a:cs typeface="B Titr" panose="00000700000000000000" pitchFamily="2" charset="-78"/>
              </a:rPr>
              <a:t>ارائه دروس، عنوان، كد و يا گروه درسي باشد، موارد ذيل ارسال گردد:</a:t>
            </a:r>
            <a:endParaRPr lang="en-US" sz="3000" b="1" dirty="0">
              <a:cs typeface="B Titr" panose="00000700000000000000" pitchFamily="2" charset="-78"/>
            </a:endParaRPr>
          </a:p>
          <a:p>
            <a:pPr algn="just" rtl="1">
              <a:lnSpc>
                <a:spcPct val="150000"/>
              </a:lnSpc>
              <a:buFont typeface="Wingdings" panose="05000000000000000000" pitchFamily="2" charset="2"/>
              <a:buChar char="v"/>
            </a:pPr>
            <a:r>
              <a:rPr lang="fa-IR" sz="3000" b="1" dirty="0">
                <a:cs typeface="B Titr" panose="00000700000000000000" pitchFamily="2" charset="-78"/>
              </a:rPr>
              <a:t>تصوير </a:t>
            </a:r>
            <a:r>
              <a:rPr lang="fa-IR" sz="3000" b="1" dirty="0">
                <a:solidFill>
                  <a:srgbClr val="FF0000"/>
                </a:solidFill>
                <a:cs typeface="B Titr" panose="00000700000000000000" pitchFamily="2" charset="-78"/>
              </a:rPr>
              <a:t>ليست دست‌نويس و رايانه‌اي دبير كه توسط مدير با اصل مطابقت </a:t>
            </a:r>
            <a:r>
              <a:rPr lang="fa-IR" sz="3000" b="1" dirty="0">
                <a:cs typeface="B Titr" panose="00000700000000000000" pitchFamily="2" charset="-78"/>
              </a:rPr>
              <a:t>داده شده باشد.</a:t>
            </a:r>
            <a:endParaRPr lang="en-US" sz="3000" b="1" dirty="0">
              <a:cs typeface="B Titr" panose="00000700000000000000" pitchFamily="2" charset="-78"/>
            </a:endParaRPr>
          </a:p>
          <a:p>
            <a:pPr algn="just" rtl="1">
              <a:lnSpc>
                <a:spcPct val="150000"/>
              </a:lnSpc>
              <a:buFont typeface="Wingdings" panose="05000000000000000000" pitchFamily="2" charset="2"/>
              <a:buChar char="v"/>
            </a:pPr>
            <a:r>
              <a:rPr lang="fa-IR" sz="3000" b="1" dirty="0">
                <a:cs typeface="B Titr" panose="00000700000000000000" pitchFamily="2" charset="-78"/>
              </a:rPr>
              <a:t>براي </a:t>
            </a:r>
            <a:r>
              <a:rPr lang="fa-IR" sz="3000" b="1" dirty="0">
                <a:solidFill>
                  <a:srgbClr val="FF0000"/>
                </a:solidFill>
                <a:cs typeface="B Titr" panose="00000700000000000000" pitchFamily="2" charset="-78"/>
              </a:rPr>
              <a:t>نمرات نهايي نمون برگ‌هاي 257 و 258 </a:t>
            </a:r>
            <a:r>
              <a:rPr lang="fa-IR" sz="3000" b="1" dirty="0">
                <a:cs typeface="B Titr" panose="00000700000000000000" pitchFamily="2" charset="-78"/>
              </a:rPr>
              <a:t>و </a:t>
            </a:r>
            <a:r>
              <a:rPr lang="fa-IR" sz="3000" b="1" dirty="0">
                <a:solidFill>
                  <a:srgbClr val="FF0000"/>
                </a:solidFill>
                <a:cs typeface="B Titr" panose="00000700000000000000" pitchFamily="2" charset="-78"/>
              </a:rPr>
              <a:t>تصوير ليست فارغ‌التحصيلان </a:t>
            </a:r>
            <a:r>
              <a:rPr lang="fa-IR" sz="3000" b="1" dirty="0">
                <a:cs typeface="B Titr" panose="00000700000000000000" pitchFamily="2" charset="-78"/>
              </a:rPr>
              <a:t>كه به تأييد مدير مدرسه و يا كارشناسي سنجش رسيده باشد.</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5771023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براي اصلاح زمان ارائه عنوان، كد و گروه درسي، اجراي بند (5-1-1) ضروري مي‌باشد.</a:t>
            </a:r>
            <a:endParaRPr lang="en-US" sz="3000" b="1" dirty="0">
              <a:cs typeface="B Titr" panose="00000700000000000000" pitchFamily="2" charset="-78"/>
            </a:endParaRPr>
          </a:p>
          <a:p>
            <a:pPr algn="just" rtl="1">
              <a:lnSpc>
                <a:spcPct val="200000"/>
              </a:lnSpc>
              <a:buFont typeface="Wingdings" panose="05000000000000000000" pitchFamily="2" charset="2"/>
              <a:buChar char="v"/>
            </a:pPr>
            <a:r>
              <a:rPr lang="fa-IR" sz="3000" b="1" dirty="0">
                <a:cs typeface="B Titr" panose="00000700000000000000" pitchFamily="2" charset="-78"/>
              </a:rPr>
              <a:t>در صورت </a:t>
            </a:r>
            <a:r>
              <a:rPr lang="fa-IR" sz="3000" b="1" dirty="0">
                <a:solidFill>
                  <a:srgbClr val="FF0000"/>
                </a:solidFill>
                <a:cs typeface="B Titr" panose="00000700000000000000" pitchFamily="2" charset="-78"/>
              </a:rPr>
              <a:t>انسداد دفاتر آمار و امتحانات</a:t>
            </a:r>
            <a:r>
              <a:rPr lang="fa-IR" sz="3000" b="1" dirty="0">
                <a:cs typeface="B Titr" panose="00000700000000000000" pitchFamily="2" charset="-78"/>
              </a:rPr>
              <a:t>، </a:t>
            </a:r>
            <a:r>
              <a:rPr lang="fa-IR" sz="3000" b="1" dirty="0">
                <a:solidFill>
                  <a:srgbClr val="0070C0"/>
                </a:solidFill>
                <a:cs typeface="B Titr" panose="00000700000000000000" pitchFamily="2" charset="-78"/>
              </a:rPr>
              <a:t>تصوير صفحة مربوط به دانش‌آموز </a:t>
            </a:r>
            <a:r>
              <a:rPr lang="fa-IR" sz="3000" b="1" dirty="0">
                <a:cs typeface="B Titr" panose="00000700000000000000" pitchFamily="2" charset="-78"/>
              </a:rPr>
              <a:t>مشخص شده كه توسط مدير يا كارشناس سنجش با اصل مطابقت داده شده باشد ضرورت دارد.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36441180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0070C0"/>
                </a:solidFill>
                <a:cs typeface="B Titr" panose="00000700000000000000" pitchFamily="2" charset="-78"/>
              </a:rPr>
              <a:t>استعلام صحت يا سقم آراء قطعي صادره از مراجع قضايي </a:t>
            </a:r>
            <a:r>
              <a:rPr lang="fa-IR" sz="3000" b="1" dirty="0">
                <a:cs typeface="B Titr" panose="00000700000000000000" pitchFamily="2" charset="-78"/>
              </a:rPr>
              <a:t>مبني بر الزام آموزش و پرورش </a:t>
            </a:r>
            <a:r>
              <a:rPr lang="fa-IR" sz="3000" b="1" dirty="0">
                <a:solidFill>
                  <a:srgbClr val="FF0000"/>
                </a:solidFill>
                <a:cs typeface="B Titr" panose="00000700000000000000" pitchFamily="2" charset="-78"/>
              </a:rPr>
              <a:t>به تغيير مشخصات هويتي افراد متقاضي، توسط كارشناسي حقوقي منطقه يا استان گرفته شود.</a:t>
            </a:r>
            <a:endParaRPr lang="en-US" sz="3000" b="1" dirty="0">
              <a:solidFill>
                <a:srgbClr val="FF0000"/>
              </a:solidFill>
              <a:cs typeface="B Titr" panose="00000700000000000000" pitchFamily="2" charset="-78"/>
            </a:endParaRPr>
          </a:p>
          <a:p>
            <a:pPr algn="just" rtl="1">
              <a:lnSpc>
                <a:spcPct val="200000"/>
              </a:lnSpc>
              <a:buFont typeface="Wingdings" panose="05000000000000000000" pitchFamily="2" charset="2"/>
              <a:buChar char="v"/>
            </a:pPr>
            <a:r>
              <a:rPr lang="fa-IR" sz="3000" b="1" dirty="0">
                <a:cs typeface="B Titr" panose="00000700000000000000" pitchFamily="2" charset="-78"/>
              </a:rPr>
              <a:t>تكميل نمون برگ شماره 1 و تأييد آن توسط عوامل ذي‌ربط</a:t>
            </a:r>
            <a:endParaRPr lang="en-US" sz="3000" b="1" dirty="0">
              <a:cs typeface="B Titr" panose="00000700000000000000" pitchFamily="2" charset="-78"/>
            </a:endParaRPr>
          </a:p>
          <a:p>
            <a:pPr algn="just" rtl="1">
              <a:lnSpc>
                <a:spcPct val="200000"/>
              </a:lnSpc>
              <a:buFont typeface="Wingdings" panose="05000000000000000000" pitchFamily="2" charset="2"/>
              <a:buChar char="v"/>
            </a:pPr>
            <a:r>
              <a:rPr lang="fa-IR" sz="3000" b="1" dirty="0">
                <a:cs typeface="B Titr" panose="00000700000000000000" pitchFamily="2" charset="-78"/>
              </a:rPr>
              <a:t>در خصوص تغيير تاريخ تولد، تبصره 2 بند 6 بخش اول از اين شيوه‌نامه لازم‌الاجرا مي‌باشد.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10595305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9144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2- اصلاح سوابق تحصيلي قبل از بستن سوابق سال يا نيم سال يا دوره تابستاني</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7998690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1-2 اصلاح مشخصات شناسنامه ای (هویتی) قبل از بستن نیم سال یا سال تحصیلی یا دوره تابستانی </a:t>
            </a:r>
            <a:endParaRPr lang="en-US" sz="3000" b="1" dirty="0">
              <a:cs typeface="B Titr" panose="00000700000000000000" pitchFamily="2" charset="-78"/>
            </a:endParaRPr>
          </a:p>
          <a:p>
            <a:pPr algn="just" rtl="1">
              <a:lnSpc>
                <a:spcPct val="200000"/>
              </a:lnSpc>
              <a:buFont typeface="Wingdings" panose="05000000000000000000" pitchFamily="2" charset="2"/>
              <a:buChar char="v"/>
            </a:pPr>
            <a:r>
              <a:rPr lang="fa-IR" sz="3000" b="1" dirty="0">
                <a:cs typeface="B Titr" panose="00000700000000000000" pitchFamily="2" charset="-78"/>
              </a:rPr>
              <a:t> لازم است </a:t>
            </a:r>
            <a:r>
              <a:rPr lang="fa-IR" sz="3000" b="1" dirty="0">
                <a:solidFill>
                  <a:srgbClr val="FF0000"/>
                </a:solidFill>
                <a:cs typeface="B Titr" panose="00000700000000000000" pitchFamily="2" charset="-78"/>
              </a:rPr>
              <a:t>مدير مدرسه بلافاصله بعد از مشخص شدن اشكال</a:t>
            </a:r>
            <a:r>
              <a:rPr lang="fa-IR" sz="3000" b="1" dirty="0">
                <a:cs typeface="B Titr" panose="00000700000000000000" pitchFamily="2" charset="-78"/>
              </a:rPr>
              <a:t>، برابر مقررات در </a:t>
            </a:r>
            <a:r>
              <a:rPr lang="fa-IR" sz="3000" b="1" dirty="0">
                <a:solidFill>
                  <a:srgbClr val="FF0000"/>
                </a:solidFill>
                <a:cs typeface="B Titr" panose="00000700000000000000" pitchFamily="2" charset="-78"/>
              </a:rPr>
              <a:t>سيستم رايانه‌اي اصلاح مشخصات </a:t>
            </a:r>
            <a:r>
              <a:rPr lang="fa-IR" sz="3000" b="1" dirty="0">
                <a:cs typeface="B Titr" panose="00000700000000000000" pitchFamily="2" charset="-78"/>
              </a:rPr>
              <a:t>را انجام داده و كارنامه‌هاي دانش‌آموز را مجدداً چاپ و در پرونده وي نگهداري و در </a:t>
            </a:r>
            <a:r>
              <a:rPr lang="fa-IR" sz="3000" b="1" dirty="0">
                <a:solidFill>
                  <a:srgbClr val="FF0000"/>
                </a:solidFill>
                <a:cs typeface="B Titr" panose="00000700000000000000" pitchFamily="2" charset="-78"/>
              </a:rPr>
              <a:t>دفتر آمار به رأي كميسيون خاص یا شماره مجوز‌هاي صادره اشاره نمايد.</a:t>
            </a:r>
            <a:endParaRPr lang="en-US" sz="3000" b="1" dirty="0">
              <a:solidFill>
                <a:srgbClr val="FF0000"/>
              </a:solidFill>
              <a:cs typeface="B Titr" panose="00000700000000000000" pitchFamily="2" charset="-78"/>
            </a:endParaRPr>
          </a:p>
        </p:txBody>
      </p:sp>
    </p:spTree>
    <p:extLst>
      <p:ext uri="{BB962C8B-B14F-4D97-AF65-F5344CB8AC3E}">
        <p14:creationId xmlns:p14="http://schemas.microsoft.com/office/powerpoint/2010/main" val="2643026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642725"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2600" b="1" dirty="0">
                <a:cs typeface="B Titr" panose="00000700000000000000" pitchFamily="2" charset="-78"/>
              </a:rPr>
              <a:t>در صورتي كه برابر </a:t>
            </a:r>
            <a:r>
              <a:rPr lang="fa-IR" sz="2600" b="1" dirty="0">
                <a:solidFill>
                  <a:srgbClr val="FF0000"/>
                </a:solidFill>
                <a:cs typeface="B Titr" panose="00000700000000000000" pitchFamily="2" charset="-78"/>
              </a:rPr>
              <a:t>رأي قطعي دادگاه شناسنامه </a:t>
            </a:r>
            <a:r>
              <a:rPr lang="fa-IR" sz="2600" b="1" dirty="0">
                <a:cs typeface="B Titr" panose="00000700000000000000" pitchFamily="2" charset="-78"/>
              </a:rPr>
              <a:t>مورد استفاده دانش‌آموز در طول سال تحصيلي </a:t>
            </a:r>
            <a:r>
              <a:rPr lang="fa-IR" sz="2600" b="1" dirty="0">
                <a:solidFill>
                  <a:srgbClr val="FF0000"/>
                </a:solidFill>
                <a:cs typeface="B Titr" panose="00000700000000000000" pitchFamily="2" charset="-78"/>
              </a:rPr>
              <a:t>باطل و شناسنامه جديد </a:t>
            </a:r>
            <a:r>
              <a:rPr lang="fa-IR" sz="2600" b="1" dirty="0">
                <a:cs typeface="B Titr" panose="00000700000000000000" pitchFamily="2" charset="-78"/>
              </a:rPr>
              <a:t>براي وي صادر گرديده باشد، بايد تصوير تمام صفحات شناسنامه جديد كه با اصل مطابقت داده شده باشد به همراه </a:t>
            </a:r>
            <a:r>
              <a:rPr lang="fa-IR" sz="2600" b="1" dirty="0">
                <a:solidFill>
                  <a:srgbClr val="FF0000"/>
                </a:solidFill>
                <a:cs typeface="B Titr" panose="00000700000000000000" pitchFamily="2" charset="-78"/>
              </a:rPr>
              <a:t>تصوير صفحات اول و توضيحات شناسنامه قديم</a:t>
            </a:r>
            <a:r>
              <a:rPr lang="fa-IR" sz="2600" b="1" dirty="0">
                <a:cs typeface="B Titr" panose="00000700000000000000" pitchFamily="2" charset="-78"/>
              </a:rPr>
              <a:t> و </a:t>
            </a:r>
            <a:r>
              <a:rPr lang="fa-IR" sz="2600" b="1" dirty="0">
                <a:solidFill>
                  <a:srgbClr val="FF0000"/>
                </a:solidFill>
                <a:cs typeface="B Titr" panose="00000700000000000000" pitchFamily="2" charset="-78"/>
              </a:rPr>
              <a:t>تصوير دادنامه صادره دادگاه با رأي هيأت حل اختلاف اداره ثبت احوال منطقه </a:t>
            </a:r>
            <a:r>
              <a:rPr lang="fa-IR" sz="2600" b="1" dirty="0">
                <a:cs typeface="B Titr" panose="00000700000000000000" pitchFamily="2" charset="-78"/>
              </a:rPr>
              <a:t>و تصوير آخرين كارنامه تحصيلي دانش‌آموز جهت بررسي و اتخاذ </a:t>
            </a:r>
            <a:r>
              <a:rPr lang="fa-IR" sz="2600" b="1" dirty="0">
                <a:solidFill>
                  <a:srgbClr val="0070C0"/>
                </a:solidFill>
                <a:cs typeface="B Titr" panose="00000700000000000000" pitchFamily="2" charset="-78"/>
              </a:rPr>
              <a:t>تصميم به كارشناسي حقوقي منطقه </a:t>
            </a:r>
            <a:r>
              <a:rPr lang="fa-IR" sz="2600" b="1" dirty="0">
                <a:cs typeface="B Titr" panose="00000700000000000000" pitchFamily="2" charset="-78"/>
              </a:rPr>
              <a:t>ارسال تا در صورت </a:t>
            </a:r>
            <a:r>
              <a:rPr lang="fa-IR" sz="2600" b="1" dirty="0">
                <a:solidFill>
                  <a:srgbClr val="FF0000"/>
                </a:solidFill>
                <a:cs typeface="B Titr" panose="00000700000000000000" pitchFamily="2" charset="-78"/>
              </a:rPr>
              <a:t>تأييد صحت آراء صادره</a:t>
            </a:r>
            <a:r>
              <a:rPr lang="fa-IR" sz="2600" b="1" dirty="0">
                <a:cs typeface="B Titr" panose="00000700000000000000" pitchFamily="2" charset="-78"/>
              </a:rPr>
              <a:t>، مجوز لازم صادر گردد سپس مدير </a:t>
            </a:r>
            <a:r>
              <a:rPr lang="fa-IR" sz="2600" b="1" dirty="0">
                <a:solidFill>
                  <a:srgbClr val="FF0000"/>
                </a:solidFill>
                <a:cs typeface="B Titr" panose="00000700000000000000" pitchFamily="2" charset="-78"/>
              </a:rPr>
              <a:t>آموزشگاه نسبت به اصلاح مشخصات دانش‌آموز بر اساس شناسنامة جديد در سيستم رايانه‌اي </a:t>
            </a:r>
            <a:r>
              <a:rPr lang="fa-IR" sz="2600" b="1" dirty="0">
                <a:cs typeface="B Titr" panose="00000700000000000000" pitchFamily="2" charset="-78"/>
              </a:rPr>
              <a:t>اقدام نمايد. در ضمن مدارك فوق در پرونده تحصيلي دانش‌آموز بايگاني گرديده و در </a:t>
            </a:r>
            <a:r>
              <a:rPr lang="fa-IR" sz="2600" b="1" dirty="0">
                <a:solidFill>
                  <a:srgbClr val="002060"/>
                </a:solidFill>
                <a:cs typeface="B Titr" panose="00000700000000000000" pitchFamily="2" charset="-78"/>
              </a:rPr>
              <a:t>دفتر آمار و ساير دفاتر اسنادي، شماره رأي دادگاه نيز قيد گردد</a:t>
            </a:r>
            <a:r>
              <a:rPr lang="fa-IR" sz="2600" b="1" dirty="0">
                <a:cs typeface="B Titr" panose="00000700000000000000" pitchFamily="2" charset="-78"/>
              </a:rPr>
              <a:t>. (لازم به ذكر است كارشناسي محترم حقوقي به صحت و سقم آراء صادره كه به آموزش و پرورش ابلاغ شده است توجه داشته باشند.)</a:t>
            </a:r>
            <a:endParaRPr lang="en-US" sz="2600" b="1" dirty="0">
              <a:cs typeface="B Titr" panose="00000700000000000000" pitchFamily="2" charset="-78"/>
            </a:endParaRPr>
          </a:p>
        </p:txBody>
      </p:sp>
    </p:spTree>
    <p:extLst>
      <p:ext uri="{BB962C8B-B14F-4D97-AF65-F5344CB8AC3E}">
        <p14:creationId xmlns:p14="http://schemas.microsoft.com/office/powerpoint/2010/main" val="24727364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2-2  اصلاح سوابق تحصيلي قبل از بستن نيم سال يا سال تحصيلي يا دوره تابستانی</a:t>
            </a:r>
            <a:endParaRPr lang="en-US" sz="3000" b="1" dirty="0">
              <a:cs typeface="B Titr" panose="00000700000000000000" pitchFamily="2" charset="-78"/>
            </a:endParaRPr>
          </a:p>
        </p:txBody>
      </p:sp>
    </p:spTree>
    <p:extLst>
      <p:ext uri="{BB962C8B-B14F-4D97-AF65-F5344CB8AC3E}">
        <p14:creationId xmlns:p14="http://schemas.microsoft.com/office/powerpoint/2010/main" val="8130708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هر </a:t>
            </a:r>
            <a:r>
              <a:rPr lang="fa-IR" sz="3000" b="1" dirty="0">
                <a:solidFill>
                  <a:srgbClr val="FF0000"/>
                </a:solidFill>
                <a:cs typeface="B Titr" panose="00000700000000000000" pitchFamily="2" charset="-78"/>
              </a:rPr>
              <a:t>گونه اصلاح در نمره‌هاي مستمر و پاياني و انتخاب واحد</a:t>
            </a:r>
            <a:r>
              <a:rPr lang="fa-IR" sz="3000" b="1" dirty="0">
                <a:cs typeface="B Titr" panose="00000700000000000000" pitchFamily="2" charset="-78"/>
              </a:rPr>
              <a:t> ، مشروط بر اين كه جنبه قانوني داشته باشد، پس از طرح موضوع در شوراي مدرسه، با نظارت و تأييد مدير مدرسه و </a:t>
            </a:r>
            <a:r>
              <a:rPr lang="fa-IR" sz="3000" b="1" dirty="0">
                <a:solidFill>
                  <a:srgbClr val="FF0000"/>
                </a:solidFill>
                <a:cs typeface="B Titr" panose="00000700000000000000" pitchFamily="2" charset="-78"/>
              </a:rPr>
              <a:t>اصلاح برگ ريز نمرات مطابق بند زير با تأييد دبير </a:t>
            </a:r>
            <a:r>
              <a:rPr lang="fa-IR" sz="3000" b="1" dirty="0">
                <a:cs typeface="B Titr" panose="00000700000000000000" pitchFamily="2" charset="-78"/>
              </a:rPr>
              <a:t>و در مورد برگ انتخاب واحد با تأييد مدير مدرسه انجام شود و چنانچه </a:t>
            </a:r>
            <a:r>
              <a:rPr lang="fa-IR" sz="3000" b="1" dirty="0">
                <a:solidFill>
                  <a:srgbClr val="0070C0"/>
                </a:solidFill>
                <a:cs typeface="B Titr" panose="00000700000000000000" pitchFamily="2" charset="-78"/>
              </a:rPr>
              <a:t>بعد از انسداد سامانه‌ها باشد حتماً برابر ضوابط و مقررات مربوط اقدام نمايند.</a:t>
            </a:r>
            <a:endParaRPr lang="en-US" sz="3000" b="1" dirty="0">
              <a:solidFill>
                <a:srgbClr val="0070C0"/>
              </a:solidFill>
              <a:cs typeface="B Titr" panose="00000700000000000000" pitchFamily="2" charset="-78"/>
            </a:endParaRPr>
          </a:p>
        </p:txBody>
      </p:sp>
    </p:spTree>
    <p:extLst>
      <p:ext uri="{BB962C8B-B14F-4D97-AF65-F5344CB8AC3E}">
        <p14:creationId xmlns:p14="http://schemas.microsoft.com/office/powerpoint/2010/main" val="26462836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6575" y="115888"/>
            <a:ext cx="11655425" cy="6478587"/>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درخواست تحويل و تحول گواهينامه‌ها </a:t>
            </a:r>
            <a:r>
              <a:rPr lang="fa-IR" sz="3000" b="1" dirty="0">
                <a:cs typeface="B Titr" panose="00000700000000000000" pitchFamily="2" charset="-78"/>
              </a:rPr>
              <a:t>حتماً بر اساس </a:t>
            </a:r>
            <a:r>
              <a:rPr lang="fa-IR" sz="3000" b="1" dirty="0">
                <a:solidFill>
                  <a:srgbClr val="0070C0"/>
                </a:solidFill>
                <a:cs typeface="B Titr" panose="00000700000000000000" pitchFamily="2" charset="-78"/>
              </a:rPr>
              <a:t>آمار موجود در سامانه‌هاي سناد و امين</a:t>
            </a:r>
            <a:r>
              <a:rPr lang="fa-IR" sz="3000" b="1" dirty="0">
                <a:cs typeface="B Titr" panose="00000700000000000000" pitchFamily="2" charset="-78"/>
              </a:rPr>
              <a:t> باشد و توزيع آن با حضور همكاران محترم حراست بر اساس نمون برگ‌هاي شماره 6 و 1-6  انجام شود.</a:t>
            </a:r>
          </a:p>
          <a:p>
            <a:pPr algn="just" rtl="1">
              <a:lnSpc>
                <a:spcPct val="200000"/>
              </a:lnSpc>
              <a:buFont typeface="Wingdings" panose="05000000000000000000" pitchFamily="2" charset="2"/>
              <a:buChar char="v"/>
            </a:pPr>
            <a:r>
              <a:rPr lang="fa-IR" sz="3000" b="1" dirty="0">
                <a:solidFill>
                  <a:srgbClr val="0070C0"/>
                </a:solidFill>
                <a:cs typeface="B Titr" panose="00000700000000000000" pitchFamily="2" charset="-78"/>
              </a:rPr>
              <a:t>هر گواهينامه </a:t>
            </a:r>
            <a:r>
              <a:rPr lang="fa-IR" sz="3000" b="1" dirty="0">
                <a:cs typeface="B Titr" panose="00000700000000000000" pitchFamily="2" charset="-78"/>
              </a:rPr>
              <a:t>داراي يك شماره </a:t>
            </a:r>
            <a:r>
              <a:rPr lang="fa-IR" sz="3000" b="1" dirty="0">
                <a:solidFill>
                  <a:srgbClr val="FF0000"/>
                </a:solidFill>
                <a:cs typeface="B Titr" panose="00000700000000000000" pitchFamily="2" charset="-78"/>
              </a:rPr>
              <a:t>سريال اختصاصي </a:t>
            </a:r>
            <a:r>
              <a:rPr lang="fa-IR" sz="3000" b="1" dirty="0">
                <a:cs typeface="B Titr" panose="00000700000000000000" pitchFamily="2" charset="-78"/>
              </a:rPr>
              <a:t>مي‌باشد كه بايد به يك دانش‌آموز اختصاص يابد و </a:t>
            </a:r>
            <a:r>
              <a:rPr lang="fa-IR" sz="3000" b="1" dirty="0">
                <a:solidFill>
                  <a:srgbClr val="FF0000"/>
                </a:solidFill>
                <a:cs typeface="B Titr" panose="00000700000000000000" pitchFamily="2" charset="-78"/>
              </a:rPr>
              <a:t>مسئوليت ثبت و درج شماره سريال گواهينامه </a:t>
            </a:r>
            <a:r>
              <a:rPr lang="fa-IR" sz="3000" b="1" dirty="0">
                <a:cs typeface="B Titr" panose="00000700000000000000" pitchFamily="2" charset="-78"/>
              </a:rPr>
              <a:t>در سامانه و ليست فارغ‌التحصيلان و انطباق آن با شماره سريال گواهينامه ذي‌نفع به </a:t>
            </a:r>
            <a:r>
              <a:rPr lang="fa-IR" sz="3000" b="1" dirty="0">
                <a:solidFill>
                  <a:srgbClr val="0070C0"/>
                </a:solidFill>
                <a:cs typeface="B Titr" panose="00000700000000000000" pitchFamily="2" charset="-78"/>
              </a:rPr>
              <a:t>عهدة كارشناسي سنجش و ارزشيابي تحصيلي منطقه</a:t>
            </a:r>
            <a:r>
              <a:rPr lang="fa-IR" sz="3000" b="1" dirty="0">
                <a:cs typeface="B Titr" panose="00000700000000000000" pitchFamily="2" charset="-78"/>
              </a:rPr>
              <a:t> مي‌باشد.</a:t>
            </a:r>
            <a:endParaRPr lang="en-US" sz="3000" b="1" dirty="0">
              <a:cs typeface="B Titr" panose="00000700000000000000" pitchFamily="2" charset="-78"/>
            </a:endParaRPr>
          </a:p>
        </p:txBody>
      </p:sp>
    </p:spTree>
    <p:extLst>
      <p:ext uri="{BB962C8B-B14F-4D97-AF65-F5344CB8AC3E}">
        <p14:creationId xmlns:p14="http://schemas.microsoft.com/office/powerpoint/2010/main" val="266232703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در صورتي كه </a:t>
            </a:r>
            <a:r>
              <a:rPr lang="fa-IR" sz="3000" b="1" dirty="0">
                <a:solidFill>
                  <a:srgbClr val="FF0000"/>
                </a:solidFill>
                <a:cs typeface="B Titr" panose="00000700000000000000" pitchFamily="2" charset="-78"/>
              </a:rPr>
              <a:t>نمره دانش‌آموزي در زمان رسيدگي به اعتراضات تغيير </a:t>
            </a:r>
            <a:r>
              <a:rPr lang="fa-IR" sz="3000" b="1" dirty="0">
                <a:cs typeface="B Titr" panose="00000700000000000000" pitchFamily="2" charset="-78"/>
              </a:rPr>
              <a:t>يابد، دبير مربوطه با </a:t>
            </a:r>
            <a:r>
              <a:rPr lang="fa-IR" sz="3000" b="1" dirty="0">
                <a:solidFill>
                  <a:srgbClr val="0070C0"/>
                </a:solidFill>
                <a:cs typeface="B Titr" panose="00000700000000000000" pitchFamily="2" charset="-78"/>
              </a:rPr>
              <a:t>كشيدن خط روي نمره اوليه به گونه‌اي كه نمره اوليه خوانا </a:t>
            </a:r>
            <a:r>
              <a:rPr lang="fa-IR" sz="3000" b="1" dirty="0">
                <a:cs typeface="B Titr" panose="00000700000000000000" pitchFamily="2" charset="-78"/>
              </a:rPr>
              <a:t>باقي بماند، نمره تجديد نظر شده را در كنار آن با </a:t>
            </a:r>
            <a:r>
              <a:rPr lang="fa-IR" sz="3000" b="1" dirty="0">
                <a:solidFill>
                  <a:srgbClr val="0070C0"/>
                </a:solidFill>
                <a:cs typeface="B Titr" panose="00000700000000000000" pitchFamily="2" charset="-78"/>
              </a:rPr>
              <a:t>خودكار سبز رنگ به صورت خوانا ثبت </a:t>
            </a:r>
            <a:r>
              <a:rPr lang="fa-IR" sz="3000" b="1" dirty="0">
                <a:cs typeface="B Titr" panose="00000700000000000000" pitchFamily="2" charset="-78"/>
              </a:rPr>
              <a:t>و با درج </a:t>
            </a:r>
            <a:r>
              <a:rPr lang="fa-IR" sz="3000" b="1" dirty="0">
                <a:solidFill>
                  <a:srgbClr val="FF0000"/>
                </a:solidFill>
                <a:cs typeface="B Titr" panose="00000700000000000000" pitchFamily="2" charset="-78"/>
              </a:rPr>
              <a:t>توضيحات لازم در ستون ملاحظات امضاء نمايد.</a:t>
            </a:r>
            <a:endParaRPr lang="en-US" sz="3000" b="1" dirty="0">
              <a:solidFill>
                <a:srgbClr val="FF0000"/>
              </a:solidFill>
              <a:cs typeface="B Titr" panose="00000700000000000000" pitchFamily="2" charset="-78"/>
            </a:endParaRPr>
          </a:p>
        </p:txBody>
      </p:sp>
    </p:spTree>
    <p:extLst>
      <p:ext uri="{BB962C8B-B14F-4D97-AF65-F5344CB8AC3E}">
        <p14:creationId xmlns:p14="http://schemas.microsoft.com/office/powerpoint/2010/main" val="2617114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3- اصلاح سوابق تحصيلي بعد از بستن سوابق سال يا نيم سال يا دوره تابستانی</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7581840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577638"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بعد از</a:t>
            </a:r>
            <a:r>
              <a:rPr lang="fa-IR" sz="3000" b="1" dirty="0">
                <a:solidFill>
                  <a:srgbClr val="FF0000"/>
                </a:solidFill>
                <a:cs typeface="B Titr" panose="00000700000000000000" pitchFamily="2" charset="-78"/>
              </a:rPr>
              <a:t> بستن سال يا نيم سال تحصيلي يا دوره تابستاني</a:t>
            </a:r>
            <a:r>
              <a:rPr lang="fa-IR" sz="3000" b="1" dirty="0">
                <a:cs typeface="B Titr" panose="00000700000000000000" pitchFamily="2" charset="-78"/>
              </a:rPr>
              <a:t>، هر گونه </a:t>
            </a:r>
            <a:r>
              <a:rPr lang="fa-IR" sz="3000" b="1" dirty="0">
                <a:solidFill>
                  <a:srgbClr val="0070C0"/>
                </a:solidFill>
                <a:cs typeface="B Titr" panose="00000700000000000000" pitchFamily="2" charset="-78"/>
              </a:rPr>
              <a:t>اصلاح سوابق تحصيلي و هويتي </a:t>
            </a:r>
            <a:r>
              <a:rPr lang="fa-IR" sz="3000" b="1" dirty="0">
                <a:cs typeface="B Titr" panose="00000700000000000000" pitchFamily="2" charset="-78"/>
              </a:rPr>
              <a:t>مشروط به اين كه جنبه قانوني داشته باشد پس از بررسي لازم و رعايت ساير قوانين مربوط به ارائه مستندات مندرج در بخش دوم بند (1-1) و پس از طرح در </a:t>
            </a:r>
            <a:r>
              <a:rPr lang="fa-IR" sz="3000" b="1" dirty="0">
                <a:solidFill>
                  <a:srgbClr val="FF0000"/>
                </a:solidFill>
                <a:cs typeface="B Titr" panose="00000700000000000000" pitchFamily="2" charset="-78"/>
              </a:rPr>
              <a:t>كميسيون خاص منطقه و ارسال مستندات لازم به استان</a:t>
            </a:r>
            <a:r>
              <a:rPr lang="fa-IR" sz="3000" b="1" dirty="0">
                <a:cs typeface="B Titr" panose="00000700000000000000" pitchFamily="2" charset="-78"/>
              </a:rPr>
              <a:t>، صدور مجوز برابر مقررات انجام شود ضمناً </a:t>
            </a:r>
            <a:r>
              <a:rPr lang="fa-IR" sz="3000" b="1" dirty="0">
                <a:solidFill>
                  <a:srgbClr val="0070C0"/>
                </a:solidFill>
                <a:cs typeface="B Titr" panose="00000700000000000000" pitchFamily="2" charset="-78"/>
              </a:rPr>
              <a:t>هر گونه اصلاح سوابق تحصيلي و هويتي</a:t>
            </a:r>
            <a:r>
              <a:rPr lang="fa-IR" sz="3000" b="1" dirty="0">
                <a:cs typeface="B Titr" panose="00000700000000000000" pitchFamily="2" charset="-78"/>
              </a:rPr>
              <a:t> دانش‌آموز ابتدا در سيستم‌هاي دانش‌آموزي ذي‌ربط و سپس در </a:t>
            </a:r>
            <a:r>
              <a:rPr lang="fa-IR" sz="3000" b="1" dirty="0">
                <a:solidFill>
                  <a:schemeClr val="accent2">
                    <a:lumMod val="50000"/>
                  </a:schemeClr>
                </a:solidFill>
                <a:cs typeface="B Titr" panose="00000700000000000000" pitchFamily="2" charset="-78"/>
              </a:rPr>
              <a:t>دفاتر اسنادي (آمار، امتحانات و ...) با درج شماره مجوز و یا رأي كميسيون خاص منطقه و استان </a:t>
            </a:r>
            <a:r>
              <a:rPr lang="fa-IR" sz="3000" b="1" dirty="0">
                <a:cs typeface="B Titr" panose="00000700000000000000" pitchFamily="2" charset="-78"/>
              </a:rPr>
              <a:t>حسب مورد انجام شود.</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8517845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4- اصلاح سوابق تحصيلي بعد از فارغ‌التحصيلي</a:t>
            </a:r>
            <a:endParaRPr lang="en-US" sz="3000" b="1" dirty="0">
              <a:cs typeface="B Titr" panose="00000700000000000000" pitchFamily="2" charset="-78"/>
            </a:endParaRPr>
          </a:p>
        </p:txBody>
      </p:sp>
    </p:spTree>
    <p:extLst>
      <p:ext uri="{BB962C8B-B14F-4D97-AF65-F5344CB8AC3E}">
        <p14:creationId xmlns:p14="http://schemas.microsoft.com/office/powerpoint/2010/main" val="36175098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chemeClr val="accent2">
                    <a:lumMod val="50000"/>
                  </a:schemeClr>
                </a:solidFill>
                <a:cs typeface="B Titr" panose="00000700000000000000" pitchFamily="2" charset="-78"/>
              </a:rPr>
              <a:t>اصلاح مشخصات هويتي بعد از اعلام فارغ‌التحصيلي </a:t>
            </a:r>
            <a:r>
              <a:rPr lang="fa-IR" sz="3000" b="1" dirty="0">
                <a:cs typeface="B Titr" panose="00000700000000000000" pitchFamily="2" charset="-78"/>
              </a:rPr>
              <a:t>: چنانچه برخي از مشخصات هويتي فرد فارغ‌التحصيل، توسط كاربران سيستم مدرسه به اشتباه در سيستم‌هاي دانش‌آموزي مرتبط ثبت شده باشد، خواه </a:t>
            </a:r>
            <a:r>
              <a:rPr lang="fa-IR" sz="3000" b="1" dirty="0">
                <a:solidFill>
                  <a:srgbClr val="FF0000"/>
                </a:solidFill>
                <a:cs typeface="B Titr" panose="00000700000000000000" pitchFamily="2" charset="-78"/>
              </a:rPr>
              <a:t>اصل گواهينامه چاپ شده باشد يا نشده </a:t>
            </a:r>
            <a:r>
              <a:rPr lang="fa-IR" sz="3000" b="1" dirty="0">
                <a:cs typeface="B Titr" panose="00000700000000000000" pitchFamily="2" charset="-78"/>
              </a:rPr>
              <a:t>باشد لازم است ذي‌نفع با تقاضاي كتبي و در دست داشتن اصل شناسنامه و تصوير آن به مدرسه محل تحصيل خود مراجعه تا موضوع بررسي و در صورت صحت ادعاي ذي‌نفع، مراتب ذيل اعمال شود.</a:t>
            </a:r>
            <a:endParaRPr lang="en-US" sz="3000" b="1" dirty="0">
              <a:cs typeface="B Titr" panose="00000700000000000000" pitchFamily="2" charset="-78"/>
            </a:endParaRPr>
          </a:p>
        </p:txBody>
      </p:sp>
    </p:spTree>
    <p:extLst>
      <p:ext uri="{BB962C8B-B14F-4D97-AF65-F5344CB8AC3E}">
        <p14:creationId xmlns:p14="http://schemas.microsoft.com/office/powerpoint/2010/main" val="7289444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822113"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2500" b="1" dirty="0">
                <a:cs typeface="B Titr" panose="00000700000000000000" pitchFamily="2" charset="-78"/>
              </a:rPr>
              <a:t>يادآوري: با توجه به اين كه </a:t>
            </a:r>
            <a:r>
              <a:rPr lang="fa-IR" sz="2500" b="1" dirty="0">
                <a:solidFill>
                  <a:srgbClr val="FF0000"/>
                </a:solidFill>
                <a:cs typeface="B Titr" panose="00000700000000000000" pitchFamily="2" charset="-78"/>
              </a:rPr>
              <a:t>سوابق هويتي جديد بايد در سيستم‌هاي دانش‌آموزي مدرسه و منطقه حسب مورد اصلاح شود</a:t>
            </a:r>
            <a:r>
              <a:rPr lang="fa-IR" sz="2500" b="1" dirty="0">
                <a:cs typeface="B Titr" panose="00000700000000000000" pitchFamily="2" charset="-78"/>
              </a:rPr>
              <a:t>، لازم است:</a:t>
            </a:r>
            <a:endParaRPr lang="en-US" sz="2500" b="1" dirty="0">
              <a:cs typeface="B Titr" panose="00000700000000000000" pitchFamily="2" charset="-78"/>
            </a:endParaRPr>
          </a:p>
          <a:p>
            <a:pPr algn="just" rtl="1">
              <a:lnSpc>
                <a:spcPct val="150000"/>
              </a:lnSpc>
              <a:buFont typeface="Wingdings" panose="05000000000000000000" pitchFamily="2" charset="2"/>
              <a:buChar char="v"/>
            </a:pPr>
            <a:r>
              <a:rPr lang="fa-IR" sz="2500" b="1" dirty="0">
                <a:cs typeface="B Titr" panose="00000700000000000000" pitchFamily="2" charset="-78"/>
              </a:rPr>
              <a:t>در صورتي كه در </a:t>
            </a:r>
            <a:r>
              <a:rPr lang="fa-IR" sz="2500" b="1" dirty="0">
                <a:solidFill>
                  <a:srgbClr val="FF0000"/>
                </a:solidFill>
                <a:cs typeface="B Titr" panose="00000700000000000000" pitchFamily="2" charset="-78"/>
              </a:rPr>
              <a:t>ثبت مشخصات سجلي</a:t>
            </a:r>
            <a:r>
              <a:rPr lang="fa-IR" sz="2500" b="1" dirty="0">
                <a:cs typeface="B Titr" panose="00000700000000000000" pitchFamily="2" charset="-78"/>
              </a:rPr>
              <a:t>: نام و نام خانوادگي، نام پدر، شماره شناسنامه، محل صدور شناسنامه، محل تولد، جنسيت، تابعيت و كد ملي و ... </a:t>
            </a:r>
            <a:r>
              <a:rPr lang="fa-IR" sz="2500" b="1" dirty="0">
                <a:solidFill>
                  <a:srgbClr val="FF0000"/>
                </a:solidFill>
                <a:cs typeface="B Titr" panose="00000700000000000000" pitchFamily="2" charset="-78"/>
              </a:rPr>
              <a:t>اشتباهي از سوي كاربر سيستم دانش‌آموزي مدرسه رخ داده باشد</a:t>
            </a:r>
            <a:r>
              <a:rPr lang="fa-IR" sz="2500" b="1" dirty="0">
                <a:cs typeface="B Titr" panose="00000700000000000000" pitchFamily="2" charset="-78"/>
              </a:rPr>
              <a:t>، با توجه به اين موضوع كه بروز هر گونه خطا و اشتباه در ثبت سوابق هويتي دانش‌آموز / داوطلب آزاد نافي مسئوليت مدير نمي‌باشد ابتدا بايد تصوير تأييد شده صفحات اول و توضيحات شناسنامه (در صورت لزوم) به همراه تصوير تأييد شده گواهينامه پايان تحصيلات دوره متوسطه و يا تصوير كارنامه فارغ‌التحصيلي و </a:t>
            </a:r>
            <a:r>
              <a:rPr lang="fa-IR" sz="2500" b="1" dirty="0">
                <a:solidFill>
                  <a:srgbClr val="FF0000"/>
                </a:solidFill>
                <a:cs typeface="B Titr" panose="00000700000000000000" pitchFamily="2" charset="-78"/>
              </a:rPr>
              <a:t>تكميل نمون برگ شماره 1 جهت بررسي و اتخاذ تصميم به اداره آموزش و پرورش منطقه محل </a:t>
            </a:r>
            <a:r>
              <a:rPr lang="fa-IR" sz="2500" b="1" dirty="0">
                <a:cs typeface="B Titr" panose="00000700000000000000" pitchFamily="2" charset="-78"/>
              </a:rPr>
              <a:t>صدور مدرك ارسال تا در صورت تأييد، مراتب جهت </a:t>
            </a:r>
            <a:r>
              <a:rPr lang="fa-IR" sz="2500" b="1" dirty="0">
                <a:solidFill>
                  <a:srgbClr val="FF0000"/>
                </a:solidFill>
                <a:cs typeface="B Titr" panose="00000700000000000000" pitchFamily="2" charset="-78"/>
              </a:rPr>
              <a:t>اخذ تصميم نهايي به اداره كل آموزش و پرورش استان ارسال شود.</a:t>
            </a:r>
            <a:endParaRPr lang="en-US" sz="2500" b="1" dirty="0">
              <a:solidFill>
                <a:srgbClr val="FF0000"/>
              </a:solidFill>
              <a:cs typeface="B Titr" panose="00000700000000000000" pitchFamily="2" charset="-78"/>
            </a:endParaRPr>
          </a:p>
          <a:p>
            <a:pPr algn="just" rtl="1">
              <a:lnSpc>
                <a:spcPct val="150000"/>
              </a:lnSpc>
              <a:buFont typeface="Wingdings" panose="05000000000000000000" pitchFamily="2" charset="2"/>
              <a:buChar char="v"/>
            </a:pPr>
            <a:endParaRPr lang="en-US" sz="2500" b="1" dirty="0">
              <a:cs typeface="B Titr" panose="00000700000000000000" pitchFamily="2" charset="-78"/>
            </a:endParaRPr>
          </a:p>
        </p:txBody>
      </p:sp>
    </p:spTree>
    <p:extLst>
      <p:ext uri="{BB962C8B-B14F-4D97-AF65-F5344CB8AC3E}">
        <p14:creationId xmlns:p14="http://schemas.microsoft.com/office/powerpoint/2010/main" val="34961885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2400" b="1" dirty="0">
                <a:cs typeface="B Titr" panose="00000700000000000000" pitchFamily="2" charset="-78"/>
              </a:rPr>
              <a:t>در صورتي كه </a:t>
            </a:r>
            <a:r>
              <a:rPr lang="fa-IR" sz="2400" b="1" dirty="0">
                <a:solidFill>
                  <a:srgbClr val="FF0000"/>
                </a:solidFill>
                <a:cs typeface="B Titr" panose="00000700000000000000" pitchFamily="2" charset="-78"/>
              </a:rPr>
              <a:t>اصل گواهينامه پايان تحصيلات براي ذي‌نفع صادر نشده باشد </a:t>
            </a:r>
            <a:r>
              <a:rPr lang="fa-IR" sz="2400" b="1" dirty="0">
                <a:cs typeface="B Titr" panose="00000700000000000000" pitchFamily="2" charset="-78"/>
              </a:rPr>
              <a:t>پس از بررسي موضوع و </a:t>
            </a:r>
            <a:r>
              <a:rPr lang="fa-IR" sz="2400" b="1" dirty="0">
                <a:solidFill>
                  <a:srgbClr val="FF0000"/>
                </a:solidFill>
                <a:cs typeface="B Titr" panose="00000700000000000000" pitchFamily="2" charset="-78"/>
              </a:rPr>
              <a:t>تأييد مغايرت رمز / مجوز اصلاح صادره </a:t>
            </a:r>
            <a:r>
              <a:rPr lang="fa-IR" sz="2400" b="1" dirty="0">
                <a:cs typeface="B Titr" panose="00000700000000000000" pitchFamily="2" charset="-78"/>
              </a:rPr>
              <a:t>به همراه نامه اداري از سوي اداره سنجش استان به منطقه داده خواهد شد. در اين صورت </a:t>
            </a:r>
            <a:r>
              <a:rPr lang="fa-IR" sz="2400" b="1" dirty="0">
                <a:solidFill>
                  <a:srgbClr val="FF0000"/>
                </a:solidFill>
                <a:cs typeface="B Titr" panose="00000700000000000000" pitchFamily="2" charset="-78"/>
              </a:rPr>
              <a:t>برابر اصلاحات اعمال شده</a:t>
            </a:r>
            <a:r>
              <a:rPr lang="fa-IR" sz="2400" b="1" dirty="0">
                <a:cs typeface="B Titr" panose="00000700000000000000" pitchFamily="2" charset="-78"/>
              </a:rPr>
              <a:t>، </a:t>
            </a:r>
            <a:r>
              <a:rPr lang="fa-IR" sz="2400" b="1" dirty="0">
                <a:solidFill>
                  <a:srgbClr val="00B050"/>
                </a:solidFill>
                <a:cs typeface="B Titr" panose="00000700000000000000" pitchFamily="2" charset="-78"/>
              </a:rPr>
              <a:t>اصل گواهينامه پايان تحصيلات و اصل كارنامه فارغ‌التحصيلي برابر ضوابط و مقررات صادر </a:t>
            </a:r>
            <a:r>
              <a:rPr lang="fa-IR" sz="2400" b="1" dirty="0">
                <a:cs typeface="B Titr" panose="00000700000000000000" pitchFamily="2" charset="-78"/>
              </a:rPr>
              <a:t>و با رعايت مقررات نظام وظيفه براي فارغ‌التحصيلان ذكور به ذي‌نفع تحويل شود. بديهي است در دفترهاي آمار، امتحانات و فارغ‌التحصيلان مدرسه مربوط، اصلاحات به صورت دستي اعمال و توضيحات لازم درج شود و اصل كارنامه فارغ‌التحصيلي قبلي از ذي‌نفع اخذ و از درجه اعتبار ساقط شود و در مدرسه نگهداري تا برابر ضوابط مجدداً به اداره آموزش و پرورش مربوط تحويل شود.</a:t>
            </a:r>
          </a:p>
          <a:p>
            <a:pPr algn="just" rtl="1">
              <a:lnSpc>
                <a:spcPct val="150000"/>
              </a:lnSpc>
              <a:buFont typeface="Wingdings" panose="05000000000000000000" pitchFamily="2" charset="2"/>
              <a:buChar char="v"/>
            </a:pPr>
            <a:r>
              <a:rPr lang="fa-IR" sz="2400" b="1" dirty="0">
                <a:cs typeface="B Titr" panose="00000700000000000000" pitchFamily="2" charset="-78"/>
              </a:rPr>
              <a:t>اصلاحات لازم در دفتر ثبت مشخصات و ريز نمرات قبول شدگان / فارغ‌التحصيلان در مدرسه و منطقه حسب مورد، برابر ضوابط انجام شود.</a:t>
            </a:r>
            <a:endParaRPr lang="en-US" sz="2400" b="1" dirty="0">
              <a:cs typeface="B Titr" panose="00000700000000000000" pitchFamily="2" charset="-78"/>
            </a:endParaRPr>
          </a:p>
          <a:p>
            <a:pPr algn="just" rtl="1">
              <a:lnSpc>
                <a:spcPct val="150000"/>
              </a:lnSpc>
              <a:buFont typeface="Wingdings" panose="05000000000000000000" pitchFamily="2" charset="2"/>
              <a:buChar char="v"/>
            </a:pPr>
            <a:endParaRPr lang="en-US" sz="2400" b="1" dirty="0">
              <a:cs typeface="B Titr" panose="00000700000000000000" pitchFamily="2" charset="-78"/>
            </a:endParaRPr>
          </a:p>
          <a:p>
            <a:pPr algn="just" rtl="1">
              <a:lnSpc>
                <a:spcPct val="150000"/>
              </a:lnSpc>
              <a:buFont typeface="Wingdings" panose="05000000000000000000" pitchFamily="2" charset="2"/>
              <a:buChar char="v"/>
            </a:pPr>
            <a:endParaRPr lang="en-US" sz="2400" b="1" dirty="0">
              <a:cs typeface="B Titr" panose="00000700000000000000" pitchFamily="2" charset="-78"/>
            </a:endParaRPr>
          </a:p>
        </p:txBody>
      </p:sp>
    </p:spTree>
    <p:extLst>
      <p:ext uri="{BB962C8B-B14F-4D97-AF65-F5344CB8AC3E}">
        <p14:creationId xmlns:p14="http://schemas.microsoft.com/office/powerpoint/2010/main" val="28776643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66688" y="128588"/>
            <a:ext cx="12025312" cy="6465887"/>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2600" b="1" dirty="0">
                <a:cs typeface="B Titr" panose="00000700000000000000" pitchFamily="2" charset="-78"/>
              </a:rPr>
              <a:t>در صورتي كه </a:t>
            </a:r>
            <a:r>
              <a:rPr lang="fa-IR" sz="2600" b="1" dirty="0">
                <a:solidFill>
                  <a:srgbClr val="FF0000"/>
                </a:solidFill>
                <a:cs typeface="B Titr" panose="00000700000000000000" pitchFamily="2" charset="-78"/>
              </a:rPr>
              <a:t>اصل گواهينامه فارغ‌التحصيلي براي ذي‌نفع صادر شده باشد </a:t>
            </a:r>
            <a:r>
              <a:rPr lang="fa-IR" sz="2600" b="1" dirty="0">
                <a:cs typeface="B Titr" panose="00000700000000000000" pitchFamily="2" charset="-78"/>
              </a:rPr>
              <a:t>موضوع تعويض / اصلاح گواهينامه در كميسيون خاص آموزش و پرورش منطقه طرح و ضمن تكميل نمون برگ كميسيون خاص منطقه، به همراه تصوير تأييد شده مستندات مربوط (</a:t>
            </a:r>
            <a:r>
              <a:rPr lang="fa-IR" sz="2600" b="1" dirty="0">
                <a:solidFill>
                  <a:srgbClr val="FF0000"/>
                </a:solidFill>
                <a:cs typeface="B Titr" panose="00000700000000000000" pitchFamily="2" charset="-78"/>
              </a:rPr>
              <a:t>ضمن معرفي متخلف يا متخلفين پرونده به هيأت رسيدگي به تخلفات اداري) </a:t>
            </a:r>
            <a:r>
              <a:rPr lang="fa-IR" sz="2600" b="1" dirty="0">
                <a:cs typeface="B Titr" panose="00000700000000000000" pitchFamily="2" charset="-78"/>
              </a:rPr>
              <a:t>با پيشنهاد درخواست </a:t>
            </a:r>
            <a:r>
              <a:rPr lang="fa-IR" sz="2600" b="1" dirty="0">
                <a:solidFill>
                  <a:srgbClr val="FF0000"/>
                </a:solidFill>
                <a:cs typeface="B Titr" panose="00000700000000000000" pitchFamily="2" charset="-78"/>
              </a:rPr>
              <a:t>از درجه اعتبار ساقط شدن اصل گواهينامه قبلي و صدور گواهينامه جديد به صورت المثني </a:t>
            </a:r>
            <a:r>
              <a:rPr lang="fa-IR" sz="2600" b="1" dirty="0">
                <a:cs typeface="B Titr" panose="00000700000000000000" pitchFamily="2" charset="-78"/>
              </a:rPr>
              <a:t>براي ذي‌نفع، جهت ارجاع به كميسيون خاص اداره كل آموزش و پرورش استان ارسال شود. در صورت صدور مجوز موردي توسط كميسيون خاص استان برابر ضوابط مندرج در رأي اقدامات لازم توسط منطقه و مدرسه به عمل آيد.</a:t>
            </a:r>
            <a:endParaRPr lang="en-US" sz="2600" b="1" dirty="0">
              <a:cs typeface="B Titr" panose="00000700000000000000" pitchFamily="2" charset="-78"/>
            </a:endParaRPr>
          </a:p>
          <a:p>
            <a:pPr algn="just" rtl="1">
              <a:lnSpc>
                <a:spcPct val="150000"/>
              </a:lnSpc>
              <a:buFont typeface="Wingdings" panose="05000000000000000000" pitchFamily="2" charset="2"/>
              <a:buChar char="v"/>
            </a:pPr>
            <a:r>
              <a:rPr lang="fa-IR" sz="2600" b="1" dirty="0">
                <a:solidFill>
                  <a:srgbClr val="0070C0"/>
                </a:solidFill>
                <a:cs typeface="B Titr" panose="00000700000000000000" pitchFamily="2" charset="-78"/>
              </a:rPr>
              <a:t>تبصره: چنانچه مغايرت كمتر از سه مورد باشد اصلاحات به صورت ظهرنويسي گواهينامه انجام شود و در صورت درخواست ذي‌نفع نسبت به صدور گواهينامه المثني برابر ضوابط و مقررات مربوط اقدام شود.</a:t>
            </a:r>
            <a:endParaRPr lang="en-US" sz="2600" b="1" dirty="0">
              <a:solidFill>
                <a:srgbClr val="0070C0"/>
              </a:solidFill>
              <a:cs typeface="B Titr" panose="00000700000000000000" pitchFamily="2" charset="-78"/>
            </a:endParaRPr>
          </a:p>
          <a:p>
            <a:pPr algn="just" rtl="1">
              <a:lnSpc>
                <a:spcPct val="150000"/>
              </a:lnSpc>
              <a:buFont typeface="Wingdings" panose="05000000000000000000" pitchFamily="2" charset="2"/>
              <a:buChar char="v"/>
            </a:pPr>
            <a:endParaRPr lang="en-US" sz="2600" b="1" dirty="0">
              <a:cs typeface="B Titr" panose="00000700000000000000" pitchFamily="2" charset="-78"/>
            </a:endParaRPr>
          </a:p>
        </p:txBody>
      </p:sp>
    </p:spTree>
    <p:extLst>
      <p:ext uri="{BB962C8B-B14F-4D97-AF65-F5344CB8AC3E}">
        <p14:creationId xmlns:p14="http://schemas.microsoft.com/office/powerpoint/2010/main" val="2569412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603038"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كساني كه با </a:t>
            </a:r>
            <a:r>
              <a:rPr lang="fa-IR" sz="3000" b="1" dirty="0">
                <a:solidFill>
                  <a:srgbClr val="0070C0"/>
                </a:solidFill>
                <a:cs typeface="B Titr" panose="00000700000000000000" pitchFamily="2" charset="-78"/>
              </a:rPr>
              <a:t>شناسنامه فرد ديگري </a:t>
            </a:r>
            <a:r>
              <a:rPr lang="fa-IR" sz="3000" b="1" dirty="0">
                <a:cs typeface="B Titr" panose="00000700000000000000" pitchFamily="2" charset="-78"/>
              </a:rPr>
              <a:t>(اعم از آن كه صاحب شناسنامه قبلي در قيد حيات باشد يا نباشد، بي‌سواد يا با سواد باشد) تحصيل نموده و با </a:t>
            </a:r>
            <a:r>
              <a:rPr lang="fa-IR" sz="3000" b="1" dirty="0">
                <a:solidFill>
                  <a:srgbClr val="FF0000"/>
                </a:solidFill>
                <a:cs typeface="B Titr" panose="00000700000000000000" pitchFamily="2" charset="-78"/>
              </a:rPr>
              <a:t>ارائه ی شناسنامه جديد كه فاقد توضيحاتي است كه اثبات نمايد شناسنامه سابق كه از آن استفاده نموده است </a:t>
            </a:r>
            <a:r>
              <a:rPr lang="fa-IR" sz="3000" b="1" dirty="0">
                <a:solidFill>
                  <a:srgbClr val="0070C0"/>
                </a:solidFill>
                <a:cs typeface="B Titr" panose="00000700000000000000" pitchFamily="2" charset="-78"/>
              </a:rPr>
              <a:t>باطل شده و شناسنامه جديد متعلق به اوست</a:t>
            </a:r>
            <a:r>
              <a:rPr lang="fa-IR" sz="3000" b="1" dirty="0">
                <a:cs typeface="B Titr" panose="00000700000000000000" pitchFamily="2" charset="-78"/>
              </a:rPr>
              <a:t>، درخواست اصلاح مدرك تحصيلي را نمايند در اين صورت اصلاح مدارك تحصيلي مجوزي نداشته و لازم است ابتدا مدعي جهت اثبات تعلق شناسنامه جديد به مراجع</a:t>
            </a:r>
            <a:r>
              <a:rPr lang="fa-IR" sz="3000" b="1" dirty="0">
                <a:solidFill>
                  <a:srgbClr val="FF0000"/>
                </a:solidFill>
                <a:cs typeface="B Titr" panose="00000700000000000000" pitchFamily="2" charset="-78"/>
              </a:rPr>
              <a:t> قضايي </a:t>
            </a:r>
            <a:r>
              <a:rPr lang="fa-IR" sz="3000" b="1" dirty="0">
                <a:cs typeface="B Titr" panose="00000700000000000000" pitchFamily="2" charset="-78"/>
              </a:rPr>
              <a:t>مراجعه نموده و ادارات آموزش و پرورش ضمن دفاع از اعتبار مدارك صادره، در صورتي كه دادنامه‌اي عليه آموزش و پرورش مبني بر اصلاح مدرك تحصيلي و يا تعويض سوابق تحصيلي صادر شود، پس از قطعيت، لازم‌الاجرا خواهد بود.</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1446196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در صورتي كه </a:t>
            </a:r>
            <a:r>
              <a:rPr lang="fa-IR" sz="3000" b="1" dirty="0">
                <a:solidFill>
                  <a:srgbClr val="FF0000"/>
                </a:solidFill>
                <a:cs typeface="B Titr" panose="00000700000000000000" pitchFamily="2" charset="-78"/>
              </a:rPr>
              <a:t>برابر رأي قطعي دادگاه شناسنامه مورد استفاده فارغ‌التحصيل باطل و شناسنامه جديد براي وي صادر شده باشد </a:t>
            </a:r>
            <a:r>
              <a:rPr lang="fa-IR" sz="3000" b="1" dirty="0">
                <a:cs typeface="B Titr" panose="00000700000000000000" pitchFamily="2" charset="-78"/>
              </a:rPr>
              <a:t>و </a:t>
            </a:r>
            <a:r>
              <a:rPr lang="fa-IR" sz="3000" b="1" dirty="0">
                <a:solidFill>
                  <a:srgbClr val="0070C0"/>
                </a:solidFill>
                <a:cs typeface="B Titr" panose="00000700000000000000" pitchFamily="2" charset="-78"/>
              </a:rPr>
              <a:t>سن دانش‌آموز نيز تغيير كرده باشد (</a:t>
            </a:r>
            <a:r>
              <a:rPr lang="fa-IR" sz="3000" b="1" dirty="0">
                <a:cs typeface="B Titr" panose="00000700000000000000" pitchFamily="2" charset="-78"/>
              </a:rPr>
              <a:t>رعايت تبصره 2 بند 6 بخش اول) بايد تصوير تأييد شده صفحات اول و توضيحات شناسنامه جديد به همراه تصوير صفحات اول و توضيحات شناسنامه قديم و تصوير رأي قطعي دادنامه صادره دادگاه يا رأي هيأت حل اختلاف، يا استعلام اداره ثبت احوال منطقه و تصوير تمامي كارنامه‌هاي صادره از دوره ابتدايي تا آخرين مدرك تحصيلي وي جهت بررسي و </a:t>
            </a:r>
            <a:r>
              <a:rPr lang="fa-IR" sz="3000" b="1" dirty="0">
                <a:solidFill>
                  <a:srgbClr val="0070C0"/>
                </a:solidFill>
                <a:cs typeface="B Titr" panose="00000700000000000000" pitchFamily="2" charset="-78"/>
              </a:rPr>
              <a:t>اتخاذ تصميم به دفتر حقوقي</a:t>
            </a:r>
            <a:r>
              <a:rPr lang="fa-IR" sz="3000" b="1" dirty="0">
                <a:cs typeface="B Titr" panose="00000700000000000000" pitchFamily="2" charset="-78"/>
              </a:rPr>
              <a:t> ارسال تا در صورت تأييد صحت مدارك، مجوز لازم جهت </a:t>
            </a:r>
            <a:r>
              <a:rPr lang="fa-IR" sz="3000" b="1" dirty="0">
                <a:solidFill>
                  <a:srgbClr val="0070C0"/>
                </a:solidFill>
                <a:cs typeface="B Titr" panose="00000700000000000000" pitchFamily="2" charset="-78"/>
              </a:rPr>
              <a:t>انجام اصلاحات صادر شود</a:t>
            </a:r>
            <a:r>
              <a:rPr lang="fa-IR" sz="3000" b="1" dirty="0">
                <a:cs typeface="B Titr" panose="00000700000000000000" pitchFamily="2" charset="-78"/>
              </a:rPr>
              <a:t>.</a:t>
            </a:r>
            <a:endParaRPr lang="en-US" sz="3000" b="1" dirty="0">
              <a:cs typeface="B Titr" panose="00000700000000000000" pitchFamily="2" charset="-78"/>
            </a:endParaRPr>
          </a:p>
        </p:txBody>
      </p:sp>
    </p:spTree>
    <p:extLst>
      <p:ext uri="{BB962C8B-B14F-4D97-AF65-F5344CB8AC3E}">
        <p14:creationId xmlns:p14="http://schemas.microsoft.com/office/powerpoint/2010/main" val="28377766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410950"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نهايت دقت </a:t>
            </a:r>
            <a:r>
              <a:rPr lang="fa-IR" sz="3000" b="1" dirty="0">
                <a:cs typeface="B Titr" panose="00000700000000000000" pitchFamily="2" charset="-78"/>
              </a:rPr>
              <a:t>در </a:t>
            </a:r>
            <a:r>
              <a:rPr lang="fa-IR" sz="3000" b="1" dirty="0">
                <a:solidFill>
                  <a:srgbClr val="FF0000"/>
                </a:solidFill>
                <a:cs typeface="B Titr" panose="00000700000000000000" pitchFamily="2" charset="-78"/>
              </a:rPr>
              <a:t>مراحل صدور و تأييد گواهينامه‌ها </a:t>
            </a:r>
            <a:r>
              <a:rPr lang="fa-IR" sz="3000" b="1" dirty="0">
                <a:cs typeface="B Titr" panose="00000700000000000000" pitchFamily="2" charset="-78"/>
              </a:rPr>
              <a:t>به منظور </a:t>
            </a:r>
            <a:r>
              <a:rPr lang="fa-IR" sz="3000" b="1" dirty="0">
                <a:solidFill>
                  <a:srgbClr val="0070C0"/>
                </a:solidFill>
                <a:cs typeface="B Titr" panose="00000700000000000000" pitchFamily="2" charset="-78"/>
              </a:rPr>
              <a:t>جلوگيري از مخدوش </a:t>
            </a:r>
            <a:r>
              <a:rPr lang="fa-IR" sz="3000" b="1" dirty="0">
                <a:cs typeface="B Titr" panose="00000700000000000000" pitchFamily="2" charset="-78"/>
              </a:rPr>
              <a:t>شدن آن‌ها توسط كارشناسان سنجش و ارزشيابي تحصيلي مناطق و مديران مدارس به عمل آيد.</a:t>
            </a:r>
            <a:endParaRPr lang="en-US" sz="3000" b="1" dirty="0">
              <a:cs typeface="B Titr" panose="00000700000000000000" pitchFamily="2" charset="-78"/>
            </a:endParaRPr>
          </a:p>
        </p:txBody>
      </p:sp>
    </p:spTree>
    <p:extLst>
      <p:ext uri="{BB962C8B-B14F-4D97-AF65-F5344CB8AC3E}">
        <p14:creationId xmlns:p14="http://schemas.microsoft.com/office/powerpoint/2010/main" val="6836291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در صورتي كه بنا به بررسي و تصميم‌گيري در موارد فوق، درخواست </a:t>
            </a:r>
            <a:r>
              <a:rPr lang="fa-IR" sz="3000" b="1" dirty="0">
                <a:solidFill>
                  <a:srgbClr val="0070C0"/>
                </a:solidFill>
                <a:cs typeface="B Titr" panose="00000700000000000000" pitchFamily="2" charset="-78"/>
              </a:rPr>
              <a:t>اصلاح مشخصات شناسنامه يا سوابق تحصيلي دانش‌آموز، </a:t>
            </a:r>
            <a:r>
              <a:rPr lang="fa-IR" sz="3000" b="1" dirty="0">
                <a:cs typeface="B Titr" panose="00000700000000000000" pitchFamily="2" charset="-78"/>
              </a:rPr>
              <a:t>با صدور رأي، منجر به اصلاح در مدارك تحصيلي فارغ‌التحصيل گردد، پس از صدور رأي كميسيون خاص، </a:t>
            </a:r>
            <a:r>
              <a:rPr lang="fa-IR" sz="3000" b="1" dirty="0">
                <a:solidFill>
                  <a:srgbClr val="FF0000"/>
                </a:solidFill>
                <a:cs typeface="B Titr" panose="00000700000000000000" pitchFamily="2" charset="-78"/>
              </a:rPr>
              <a:t>«نمون برگ شماره 1» تكميل و به مسئول صدور رمز رايانه‌اي استان </a:t>
            </a:r>
            <a:r>
              <a:rPr lang="fa-IR" sz="3000" b="1" dirty="0">
                <a:cs typeface="B Titr" panose="00000700000000000000" pitchFamily="2" charset="-78"/>
              </a:rPr>
              <a:t>ارائه مي‌شود و ايشان اصلاحيه را در سيستم رايانه استان اعمال و رمز مربوطه را بر روي نمون برگ درج نموده و رمز اصلاحيه را به آن منضم مي‌نمايد تا </a:t>
            </a:r>
            <a:r>
              <a:rPr lang="fa-IR" sz="3000" b="1" dirty="0">
                <a:solidFill>
                  <a:srgbClr val="FF0000"/>
                </a:solidFill>
                <a:cs typeface="B Titr" panose="00000700000000000000" pitchFamily="2" charset="-78"/>
              </a:rPr>
              <a:t>نسبت به اعمال تغييرات در سيستم‌هاي دانش‌آموزي منطقه اعمال گردد.</a:t>
            </a:r>
            <a:endParaRPr lang="en-US" sz="3000" b="1" dirty="0">
              <a:solidFill>
                <a:srgbClr val="FF0000"/>
              </a:solidFill>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7978762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887200"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لازم </a:t>
            </a:r>
            <a:r>
              <a:rPr lang="fa-IR" sz="3000" b="1" dirty="0">
                <a:solidFill>
                  <a:srgbClr val="FF0000"/>
                </a:solidFill>
                <a:cs typeface="B Titr" panose="00000700000000000000" pitchFamily="2" charset="-78"/>
              </a:rPr>
              <a:t>است اصلاحات مورد نظر در دفتر فارغ‌التحصيلان</a:t>
            </a:r>
            <a:r>
              <a:rPr lang="fa-IR" sz="3000" b="1" dirty="0">
                <a:cs typeface="B Titr" panose="00000700000000000000" pitchFamily="2" charset="-78"/>
              </a:rPr>
              <a:t> كه توسط مدير قبلاً تهيه و صحافي شده است و همچنين در ليست فارغ‌التحصيلان موجود در كارشناسي سنجش و ارزشيابي تحصيلي منطقه به </a:t>
            </a:r>
            <a:r>
              <a:rPr lang="fa-IR" sz="3000" b="1" dirty="0">
                <a:solidFill>
                  <a:srgbClr val="FF0000"/>
                </a:solidFill>
                <a:cs typeface="B Titr" panose="00000700000000000000" pitchFamily="2" charset="-78"/>
              </a:rPr>
              <a:t>صورت دستي، با ذكر شماره مجوز مربوطه انجام شود.</a:t>
            </a:r>
            <a:endParaRPr lang="en-US" sz="3000" b="1" dirty="0">
              <a:solidFill>
                <a:srgbClr val="FF0000"/>
              </a:solidFill>
              <a:cs typeface="B Titr" panose="00000700000000000000" pitchFamily="2" charset="-78"/>
            </a:endParaRPr>
          </a:p>
          <a:p>
            <a:pPr algn="just" rtl="1">
              <a:lnSpc>
                <a:spcPct val="150000"/>
              </a:lnSpc>
              <a:buFont typeface="Wingdings" panose="05000000000000000000" pitchFamily="2" charset="2"/>
              <a:buChar char="v"/>
            </a:pPr>
            <a:r>
              <a:rPr lang="fa-IR" sz="3000" b="1" dirty="0">
                <a:cs typeface="B Titr" panose="00000700000000000000" pitchFamily="2" charset="-78"/>
              </a:rPr>
              <a:t>بديهي است </a:t>
            </a:r>
            <a:r>
              <a:rPr lang="fa-IR" sz="3000" b="1" dirty="0">
                <a:solidFill>
                  <a:srgbClr val="FF0000"/>
                </a:solidFill>
                <a:cs typeface="B Titr" panose="00000700000000000000" pitchFamily="2" charset="-78"/>
              </a:rPr>
              <a:t>اصلاحات لازم در سيستم‌هاي دانش‌آموزي </a:t>
            </a:r>
            <a:r>
              <a:rPr lang="fa-IR" sz="3000" b="1" dirty="0">
                <a:cs typeface="B Titr" panose="00000700000000000000" pitchFamily="2" charset="-78"/>
              </a:rPr>
              <a:t>ذي‌ربط برابر مقررات و طبق مجوز صادره اعمال شود. در </a:t>
            </a:r>
            <a:r>
              <a:rPr lang="fa-IR" sz="3000" b="1" dirty="0">
                <a:solidFill>
                  <a:srgbClr val="FF0000"/>
                </a:solidFill>
                <a:cs typeface="B Titr" panose="00000700000000000000" pitchFamily="2" charset="-78"/>
              </a:rPr>
              <a:t>اين صورت اصل كارنامه فارغ‌التحصيلي صادره قبلي از فرد مورد نظر اخذ و سپس كارنامه فارغ‌التحصيلي با مشخصات هويتي جديد </a:t>
            </a:r>
            <a:r>
              <a:rPr lang="fa-IR" sz="3000" b="1" dirty="0">
                <a:cs typeface="B Titr" panose="00000700000000000000" pitchFamily="2" charset="-78"/>
              </a:rPr>
              <a:t>صادر و پس از كنترل و مطابقت با سوابق تحصيلي مربوط و احراز هويت برابر مقررات در قبال اخذ رسيد به ذي‌نفع تحويل شود.</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31426883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590338"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بعد از فارغ‌التحصيلي</a:t>
            </a:r>
            <a:r>
              <a:rPr lang="fa-IR" sz="3000" b="1" dirty="0">
                <a:cs typeface="B Titr" panose="00000700000000000000" pitchFamily="2" charset="-78"/>
              </a:rPr>
              <a:t>، </a:t>
            </a:r>
            <a:r>
              <a:rPr lang="fa-IR" sz="3000" b="1" dirty="0">
                <a:solidFill>
                  <a:srgbClr val="0070C0"/>
                </a:solidFill>
                <a:cs typeface="B Titr" panose="00000700000000000000" pitchFamily="2" charset="-78"/>
              </a:rPr>
              <a:t>هر گونه اصلاح سوابق تحصيلي </a:t>
            </a:r>
            <a:r>
              <a:rPr lang="fa-IR" sz="3000" b="1" dirty="0">
                <a:cs typeface="B Titr" panose="00000700000000000000" pitchFamily="2" charset="-78"/>
              </a:rPr>
              <a:t>مشروط به اين كه جنبه قانوني داشته باشد پس از بررسي لازم و رعايت ساير قوانين مربوط با ارائه مستندات مندرج در بخش دوم بند (1-1) و پس از طرح در كميسيون خاص منطقه و ارسال مستندات لازم به استان، صدور مجوز برابر مقررات انجام شود. ضمناً </a:t>
            </a:r>
            <a:r>
              <a:rPr lang="fa-IR" sz="3000" b="1" dirty="0">
                <a:solidFill>
                  <a:srgbClr val="0070C0"/>
                </a:solidFill>
                <a:cs typeface="B Titr" panose="00000700000000000000" pitchFamily="2" charset="-78"/>
              </a:rPr>
              <a:t>هر گونه اصلاح سوابق تحصيلي و هويتي دانش‌آموز ابتدا در سيستم‌هاي دانش‌آموزي ذي‌ربط و سپس در دفاتر اسنادي (آمار، امتحانات، فارغ‌التحصيلان و ...)</a:t>
            </a:r>
            <a:r>
              <a:rPr lang="fa-IR" sz="3000" b="1" dirty="0">
                <a:cs typeface="B Titr" panose="00000700000000000000" pitchFamily="2" charset="-78"/>
              </a:rPr>
              <a:t> با درج شماره مجوز و یا رأي كميسيون خاص منطقه و استان حسب مورد انجام شود.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573974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5-فرآيند اصلاح سوابق تحصيلي دانش آموزان تغيير جنسيت</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6604153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552238"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2800" b="1" dirty="0">
                <a:cs typeface="B Titr" panose="00000700000000000000" pitchFamily="2" charset="-78"/>
              </a:rPr>
              <a:t>الف – 5 )مدارك لازم جهت اصلاح </a:t>
            </a:r>
            <a:r>
              <a:rPr lang="fa-IR" sz="2800" b="1" dirty="0">
                <a:solidFill>
                  <a:srgbClr val="FF0000"/>
                </a:solidFill>
                <a:cs typeface="B Titr" panose="00000700000000000000" pitchFamily="2" charset="-78"/>
              </a:rPr>
              <a:t>مشخصات هويتي دانش آموزي كه قبل يا بعد از فارغ التحصيلي تغيير جنسيت داده </a:t>
            </a:r>
            <a:r>
              <a:rPr lang="fa-IR" sz="2800" b="1" dirty="0">
                <a:cs typeface="B Titr" panose="00000700000000000000" pitchFamily="2" charset="-78"/>
              </a:rPr>
              <a:t>است به شرح زير مي باشد: (تاييد درخواست و تعهدنامه ها، توسط ولي يا نماينده قانوني ذي نفعان زير 18 سال مورد توجه قرار گيرد.)</a:t>
            </a:r>
            <a:endParaRPr lang="en-US" sz="2800" b="1" dirty="0">
              <a:cs typeface="B Titr" panose="00000700000000000000" pitchFamily="2" charset="-78"/>
            </a:endParaRPr>
          </a:p>
          <a:p>
            <a:pPr algn="just" rtl="1">
              <a:lnSpc>
                <a:spcPct val="200000"/>
              </a:lnSpc>
              <a:buFont typeface="Wingdings" panose="05000000000000000000" pitchFamily="2" charset="2"/>
              <a:buChar char="v"/>
            </a:pPr>
            <a:r>
              <a:rPr lang="fa-IR" sz="2800" b="1" dirty="0">
                <a:solidFill>
                  <a:srgbClr val="FF0000"/>
                </a:solidFill>
                <a:cs typeface="B Titr" panose="00000700000000000000" pitchFamily="2" charset="-78"/>
              </a:rPr>
              <a:t>درخواست كتبي متقاضي مبني بر انجام اصلاحات در مدارك تحصيلي</a:t>
            </a:r>
            <a:r>
              <a:rPr lang="fa-IR" sz="2800" b="1" dirty="0">
                <a:cs typeface="B Titr" panose="00000700000000000000" pitchFamily="2" charset="-78"/>
              </a:rPr>
              <a:t>.</a:t>
            </a:r>
            <a:endParaRPr lang="en-US" sz="2800" b="1" dirty="0">
              <a:cs typeface="B Titr" panose="00000700000000000000" pitchFamily="2" charset="-78"/>
            </a:endParaRPr>
          </a:p>
          <a:p>
            <a:pPr algn="just" rtl="1">
              <a:lnSpc>
                <a:spcPct val="200000"/>
              </a:lnSpc>
              <a:buFont typeface="Wingdings" panose="05000000000000000000" pitchFamily="2" charset="2"/>
              <a:buChar char="v"/>
            </a:pPr>
            <a:r>
              <a:rPr lang="fa-IR" sz="2800" b="1" dirty="0">
                <a:solidFill>
                  <a:srgbClr val="002060"/>
                </a:solidFill>
                <a:cs typeface="B Titr" panose="00000700000000000000" pitchFamily="2" charset="-78"/>
              </a:rPr>
              <a:t>اصل گواهينامه پايان تحصيلات دوره متوسطه / پيش دانشگاهي / راهنمايي / دوره اول متوسطه / پنجم و ششم ابتدايي از ذي نفع اخذ و پس از ممهور نمودن به مهر «از درجه اعتبار ساقط شد» در سوابق وي در اداره آموزش وپرورش منطقه بايگاني شود.</a:t>
            </a:r>
            <a:endParaRPr lang="en-US" sz="2800" b="1" dirty="0">
              <a:solidFill>
                <a:srgbClr val="002060"/>
              </a:solidFill>
              <a:cs typeface="B Titr" panose="00000700000000000000" pitchFamily="2" charset="-78"/>
            </a:endParaRPr>
          </a:p>
          <a:p>
            <a:pPr algn="just" rtl="1">
              <a:lnSpc>
                <a:spcPct val="200000"/>
              </a:lnSpc>
              <a:buFont typeface="Wingdings" panose="05000000000000000000" pitchFamily="2" charset="2"/>
              <a:buChar char="v"/>
            </a:pPr>
            <a:endParaRPr lang="en-US" sz="2800" b="1" dirty="0">
              <a:cs typeface="B Titr" panose="00000700000000000000" pitchFamily="2" charset="-78"/>
            </a:endParaRPr>
          </a:p>
        </p:txBody>
      </p:sp>
    </p:spTree>
    <p:extLst>
      <p:ext uri="{BB962C8B-B14F-4D97-AF65-F5344CB8AC3E}">
        <p14:creationId xmlns:p14="http://schemas.microsoft.com/office/powerpoint/2010/main" val="6369116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31775"/>
            <a:ext cx="11476038" cy="6626225"/>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تصوير تاييد </a:t>
            </a:r>
            <a:r>
              <a:rPr lang="fa-IR" sz="3000" b="1" dirty="0">
                <a:solidFill>
                  <a:srgbClr val="FF0000"/>
                </a:solidFill>
                <a:cs typeface="B Titr" panose="00000700000000000000" pitchFamily="2" charset="-78"/>
              </a:rPr>
              <a:t>شده رأي قطعي دادگاه (دادنامه) مبني بر تغيير جنسيت</a:t>
            </a:r>
            <a:r>
              <a:rPr lang="fa-IR" sz="3000" b="1" dirty="0">
                <a:cs typeface="B Titr" panose="00000700000000000000" pitchFamily="2" charset="-78"/>
              </a:rPr>
              <a:t>.</a:t>
            </a:r>
            <a:endParaRPr lang="en-US" sz="3000" b="1" dirty="0">
              <a:cs typeface="B Titr" panose="00000700000000000000" pitchFamily="2" charset="-78"/>
            </a:endParaRPr>
          </a:p>
          <a:p>
            <a:pPr algn="just" rtl="1">
              <a:lnSpc>
                <a:spcPct val="200000"/>
              </a:lnSpc>
              <a:buFont typeface="Wingdings" panose="05000000000000000000" pitchFamily="2" charset="2"/>
              <a:buChar char="v"/>
            </a:pPr>
            <a:r>
              <a:rPr lang="fa-IR" sz="3000" b="1" dirty="0">
                <a:cs typeface="B Titr" panose="00000700000000000000" pitchFamily="2" charset="-78"/>
              </a:rPr>
              <a:t>تصوير </a:t>
            </a:r>
            <a:r>
              <a:rPr lang="fa-IR" sz="3000" b="1" dirty="0">
                <a:solidFill>
                  <a:srgbClr val="0070C0"/>
                </a:solidFill>
                <a:cs typeface="B Titr" panose="00000700000000000000" pitchFamily="2" charset="-78"/>
              </a:rPr>
              <a:t>تاييد شده نظريه پزشكي قانوني </a:t>
            </a:r>
            <a:r>
              <a:rPr lang="fa-IR" sz="3000" b="1" dirty="0">
                <a:cs typeface="B Titr" panose="00000700000000000000" pitchFamily="2" charset="-78"/>
              </a:rPr>
              <a:t>در مورد ذي نفع با ذكر شماره و تاريخ نظريه پزشكي در دادنامه.</a:t>
            </a:r>
            <a:endParaRPr lang="en-US" sz="3000" b="1" dirty="0">
              <a:cs typeface="B Titr" panose="00000700000000000000" pitchFamily="2" charset="-78"/>
            </a:endParaRPr>
          </a:p>
          <a:p>
            <a:pPr algn="just" rtl="1">
              <a:lnSpc>
                <a:spcPct val="200000"/>
              </a:lnSpc>
              <a:buFont typeface="Wingdings" panose="05000000000000000000" pitchFamily="2" charset="2"/>
              <a:buChar char="v"/>
            </a:pPr>
            <a:r>
              <a:rPr lang="fa-IR" sz="3000" b="1" dirty="0">
                <a:cs typeface="B Titr" panose="00000700000000000000" pitchFamily="2" charset="-78"/>
              </a:rPr>
              <a:t>از </a:t>
            </a:r>
            <a:r>
              <a:rPr lang="fa-IR" sz="3000" b="1" dirty="0">
                <a:solidFill>
                  <a:srgbClr val="FF0000"/>
                </a:solidFill>
                <a:cs typeface="B Titr" panose="00000700000000000000" pitchFamily="2" charset="-78"/>
              </a:rPr>
              <a:t>ذي نفع تعهد كتبي مبني بر اينكه از مدارك صادره قبلي در هيچ مؤسسه دولتي و يا خصوصي استفاده نكرده و تعهدي در قبال آن نداده باشد </a:t>
            </a:r>
            <a:r>
              <a:rPr lang="fa-IR" sz="3000" b="1" dirty="0">
                <a:cs typeface="B Titr" panose="00000700000000000000" pitchFamily="2" charset="-78"/>
              </a:rPr>
              <a:t>و چنانچه در آينده خلاف آن ثابت شود </a:t>
            </a:r>
            <a:r>
              <a:rPr lang="fa-IR" sz="3000" b="1" dirty="0">
                <a:solidFill>
                  <a:srgbClr val="FF0000"/>
                </a:solidFill>
                <a:cs typeface="B Titr" panose="00000700000000000000" pitchFamily="2" charset="-78"/>
              </a:rPr>
              <a:t>عواقب ناشي از آن متوجه خود ايشان خواهد بود</a:t>
            </a:r>
            <a:r>
              <a:rPr lang="fa-IR" sz="3000" b="1" dirty="0">
                <a:cs typeface="B Titr" panose="00000700000000000000" pitchFamily="2" charset="-78"/>
              </a:rPr>
              <a:t>، دريافت شود.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7599416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552238"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solidFill>
                  <a:srgbClr val="FF0000"/>
                </a:solidFill>
                <a:cs typeface="B Titr" panose="00000700000000000000" pitchFamily="2" charset="-78"/>
              </a:rPr>
              <a:t>تصوير تاييد شده صفحات اول و توضيحات شناسنامه جديد</a:t>
            </a:r>
            <a:r>
              <a:rPr lang="fa-IR" sz="3000" b="1" dirty="0">
                <a:cs typeface="B Titr" panose="00000700000000000000" pitchFamily="2" charset="-78"/>
              </a:rPr>
              <a:t> به همراه </a:t>
            </a:r>
            <a:r>
              <a:rPr lang="fa-IR" sz="3000" b="1" dirty="0">
                <a:solidFill>
                  <a:srgbClr val="0070C0"/>
                </a:solidFill>
                <a:cs typeface="B Titr" panose="00000700000000000000" pitchFamily="2" charset="-78"/>
              </a:rPr>
              <a:t>تصوير صفحات اول و توضيحات شناسنامه قديم و همچنين تصوير تاييد شده كارت ملي</a:t>
            </a:r>
            <a:r>
              <a:rPr lang="fa-IR" sz="3000" b="1" dirty="0">
                <a:cs typeface="B Titr" panose="00000700000000000000" pitchFamily="2" charset="-78"/>
              </a:rPr>
              <a:t>.</a:t>
            </a:r>
            <a:endParaRPr lang="en-US" sz="3000" b="1" dirty="0">
              <a:cs typeface="B Titr" panose="00000700000000000000" pitchFamily="2" charset="-78"/>
            </a:endParaRPr>
          </a:p>
          <a:p>
            <a:pPr algn="just" rtl="1">
              <a:lnSpc>
                <a:spcPct val="150000"/>
              </a:lnSpc>
              <a:buFont typeface="Wingdings" panose="05000000000000000000" pitchFamily="2" charset="2"/>
              <a:buChar char="v"/>
            </a:pPr>
            <a:r>
              <a:rPr lang="fa-IR" sz="3000" b="1" dirty="0">
                <a:solidFill>
                  <a:srgbClr val="FF0000"/>
                </a:solidFill>
                <a:cs typeface="B Titr" panose="00000700000000000000" pitchFamily="2" charset="-78"/>
              </a:rPr>
              <a:t>تصوير تاييد شده «اصل گواهينامه پايان تحصيلات دوره متوسطه/ پيش دانشگاهي»   </a:t>
            </a:r>
            <a:r>
              <a:rPr lang="fa-IR" sz="3000" b="1" dirty="0">
                <a:cs typeface="B Titr" panose="00000700000000000000" pitchFamily="2" charset="-78"/>
              </a:rPr>
              <a:t>ذي نفع براي فارغ التحصيلان . </a:t>
            </a:r>
            <a:r>
              <a:rPr lang="fa-IR" sz="3000" b="1" dirty="0">
                <a:solidFill>
                  <a:srgbClr val="0070C0"/>
                </a:solidFill>
                <a:cs typeface="B Titr" panose="00000700000000000000" pitchFamily="2" charset="-78"/>
              </a:rPr>
              <a:t>تصوير تاييد شده «اصل گواهينامه پايان تحصيلات» دوره 3 ساله راهنمايي تحصيلي /دوره اول متوسطه </a:t>
            </a:r>
            <a:r>
              <a:rPr lang="fa-IR" sz="3000" b="1" dirty="0">
                <a:cs typeface="B Titr" panose="00000700000000000000" pitchFamily="2" charset="-78"/>
              </a:rPr>
              <a:t>براي افرادي </a:t>
            </a:r>
            <a:r>
              <a:rPr lang="fa-IR" sz="3000" b="1" dirty="0">
                <a:solidFill>
                  <a:srgbClr val="FF0000"/>
                </a:solidFill>
                <a:cs typeface="B Titr" panose="00000700000000000000" pitchFamily="2" charset="-78"/>
              </a:rPr>
              <a:t>كه فاقد ديپلم </a:t>
            </a:r>
            <a:r>
              <a:rPr lang="fa-IR" sz="3000" b="1" dirty="0">
                <a:cs typeface="B Titr" panose="00000700000000000000" pitchFamily="2" charset="-78"/>
              </a:rPr>
              <a:t>متوسطه مي باشند. تصوير تاييد شده كارنامه تحصيلي /تربيتي پايه هاي پنجم و ششم ابتدايي براي افرادي كه تا دوره 3 ساله راهنمايي ؛ دوره اول متوسطه تحصيل نموده اند. تصوير تاييد شده آخرين كارنامه تحصيلي ذي نفع براي تمامي دوره هاي تحصيلي.</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4491932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514138"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در صورت تصويب مبلغ تعيين شده در نمون برگ شماره 5 توسط مرجع مشخص شده؛ اصل فيش واريز وجه بابت صدور گواهينامه اصلي پايان تحصيلات دوره متوسطه / پيش دانشگاهي به حساب متمركز اداره آموزش و پرورش منطقه يا اداره كل استان ذي ربط، توسط ذي نفع ارائه شود.</a:t>
            </a:r>
            <a:endParaRPr lang="en-US" sz="3000" b="1" dirty="0">
              <a:cs typeface="B Titr" panose="00000700000000000000" pitchFamily="2" charset="-78"/>
            </a:endParaRPr>
          </a:p>
        </p:txBody>
      </p:sp>
    </p:spTree>
    <p:extLst>
      <p:ext uri="{BB962C8B-B14F-4D97-AF65-F5344CB8AC3E}">
        <p14:creationId xmlns:p14="http://schemas.microsoft.com/office/powerpoint/2010/main" val="35802069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514138"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تبصره: در مواردي كه </a:t>
            </a:r>
            <a:r>
              <a:rPr lang="fa-IR" sz="3000" b="1" dirty="0">
                <a:solidFill>
                  <a:srgbClr val="FF0000"/>
                </a:solidFill>
                <a:cs typeface="B Titr" panose="00000700000000000000" pitchFamily="2" charset="-78"/>
              </a:rPr>
              <a:t>اصل گواهينامه پایان تحصيلات فرد متقاضي تغيير جنسيت مفقود/معدوم شده باشد </a:t>
            </a:r>
            <a:r>
              <a:rPr lang="fa-IR" sz="3000" b="1" dirty="0">
                <a:cs typeface="B Titr" panose="00000700000000000000" pitchFamily="2" charset="-78"/>
              </a:rPr>
              <a:t>لازم است پرونده ايشان در كميسيون خاص اداره آموزش و پرورش منطقه مطرح و به همراه مستندات به كميسيون خاص اداره كل آموزش و پرورش استان ارسال تا برابر ضوابط و دستورالعمل نسبت به </a:t>
            </a:r>
            <a:r>
              <a:rPr lang="fa-IR" sz="3000" b="1" dirty="0">
                <a:solidFill>
                  <a:srgbClr val="FF0000"/>
                </a:solidFill>
                <a:cs typeface="B Titr" panose="00000700000000000000" pitchFamily="2" charset="-78"/>
              </a:rPr>
              <a:t>صدور مجوز چاپ اصل گواهينامه پايان تحصيلات دوره متوسطه / پيش دانشگاهي با مشخصات هويتي جديد(جنسيت جديد) اقدام نمايد.</a:t>
            </a:r>
            <a:endParaRPr lang="en-US" sz="3000" b="1" dirty="0">
              <a:solidFill>
                <a:srgbClr val="FF0000"/>
              </a:solidFill>
              <a:cs typeface="B Titr" panose="00000700000000000000" pitchFamily="2" charset="-78"/>
            </a:endParaRPr>
          </a:p>
          <a:p>
            <a:pPr algn="just" rtl="1">
              <a:lnSpc>
                <a:spcPct val="150000"/>
              </a:lnSpc>
              <a:buFont typeface="Wingdings" panose="05000000000000000000" pitchFamily="2" charset="2"/>
              <a:buChar char="v"/>
            </a:pPr>
            <a:r>
              <a:rPr lang="fa-IR" sz="3000" b="1" dirty="0">
                <a:cs typeface="B Titr" panose="00000700000000000000" pitchFamily="2" charset="-78"/>
              </a:rPr>
              <a:t>*تصاوير مدارك بايدتوسط كارشناسي سنجش و ارزشيابي تحصيلي منطقه تاييد شوند.*</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3330161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اقدامات مربوط به اصلاح سوابق تحصيلي در رابطه با تغيير جنسيت فارغ التحصيلان:</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14454773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solidFill>
                  <a:srgbClr val="FF0000"/>
                </a:solidFill>
                <a:cs typeface="B Titr" panose="00000700000000000000" pitchFamily="2" charset="-78"/>
              </a:rPr>
              <a:t>گواهينامه‌هاي طراحي شده جديد </a:t>
            </a:r>
            <a:r>
              <a:rPr lang="fa-IR" sz="3000" b="1" dirty="0">
                <a:cs typeface="B Titr" panose="00000700000000000000" pitchFamily="2" charset="-78"/>
              </a:rPr>
              <a:t>داراي </a:t>
            </a:r>
            <a:r>
              <a:rPr lang="fa-IR" sz="3000" b="1" dirty="0">
                <a:solidFill>
                  <a:srgbClr val="0070C0"/>
                </a:solidFill>
                <a:cs typeface="B Titr" panose="00000700000000000000" pitchFamily="2" charset="-78"/>
              </a:rPr>
              <a:t>ضرايب امنيتي </a:t>
            </a:r>
            <a:r>
              <a:rPr lang="fa-IR" sz="3000" b="1" dirty="0">
                <a:cs typeface="B Titr" panose="00000700000000000000" pitchFamily="2" charset="-78"/>
              </a:rPr>
              <a:t>خاص نظير «</a:t>
            </a:r>
            <a:r>
              <a:rPr lang="fa-IR" sz="3000" b="1" dirty="0">
                <a:solidFill>
                  <a:srgbClr val="0070C0"/>
                </a:solidFill>
                <a:cs typeface="B Titr" panose="00000700000000000000" pitchFamily="2" charset="-78"/>
              </a:rPr>
              <a:t>كاغذ واتر مارك داراي آيتم‌هاي مرئي و نامرئي</a:t>
            </a:r>
            <a:r>
              <a:rPr lang="fa-IR" sz="3000" b="1" dirty="0">
                <a:cs typeface="B Titr" panose="00000700000000000000" pitchFamily="2" charset="-78"/>
              </a:rPr>
              <a:t>، قابل رؤيت با نور ماوراء بنفش، شماره سريال درج شده با جوهر سبز رايان قابل رؤيت به وسيلة نور ماوراء بنفش، درج عنوان «وزارت آموزش و پرورش» در گواهينامه با قابليت نامرئي شدن به واسطه حرارت «كه نياز به تجهيزات خاص ندارد»، قرار گرفتن عبارت (</a:t>
            </a:r>
            <a:r>
              <a:rPr lang="fa-IR" sz="3000" b="1" dirty="0">
                <a:solidFill>
                  <a:srgbClr val="0070C0"/>
                </a:solidFill>
                <a:cs typeface="B Titr" panose="00000700000000000000" pitchFamily="2" charset="-78"/>
              </a:rPr>
              <a:t>توانا بود هر كه دانا بود</a:t>
            </a:r>
            <a:r>
              <a:rPr lang="fa-IR" sz="3000" b="1" dirty="0">
                <a:cs typeface="B Titr" panose="00000700000000000000" pitchFamily="2" charset="-78"/>
              </a:rPr>
              <a:t>) به ترتيب در سمت راست و چپ بالاي گواهينامه در </a:t>
            </a:r>
            <a:r>
              <a:rPr lang="fa-IR" sz="3000" b="1" dirty="0">
                <a:solidFill>
                  <a:srgbClr val="FF0000"/>
                </a:solidFill>
                <a:cs typeface="B Titr" panose="00000700000000000000" pitchFamily="2" charset="-78"/>
              </a:rPr>
              <a:t>بافت آن كه به صورت عادي قابل رؤيت نبوده و با نور ماوراء بنفش قابل  رؤيت</a:t>
            </a:r>
            <a:r>
              <a:rPr lang="fa-IR" sz="3000" b="1" dirty="0">
                <a:cs typeface="B Titr" panose="00000700000000000000" pitchFamily="2" charset="-78"/>
              </a:rPr>
              <a:t> خواهد بود.</a:t>
            </a:r>
            <a:endParaRPr lang="en-US" sz="3000" b="1" dirty="0">
              <a:cs typeface="B Titr" panose="00000700000000000000" pitchFamily="2" charset="-78"/>
            </a:endParaRPr>
          </a:p>
          <a:p>
            <a:pPr algn="just" rtl="1">
              <a:lnSpc>
                <a:spcPct val="150000"/>
              </a:lnSpc>
              <a:buFont typeface="Wingdings" panose="05000000000000000000" pitchFamily="2" charset="2"/>
              <a:buChar char="v"/>
            </a:pPr>
            <a:r>
              <a:rPr lang="fa-IR" sz="3000" b="1" dirty="0">
                <a:cs typeface="B Titr" panose="00000700000000000000" pitchFamily="2" charset="-78"/>
              </a:rPr>
              <a:t>تبصره: با توجه به اين كه جنس كاغذ گواهينامه‌ها واتر مارك مي‌باشد، بهتر است جهت صدور از پرينترهاي جوهر افشان استفاده شود.</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37671912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526838"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مدارك مورد نظر جهت بررسي و اتخاذ تصميم به كميسيون خاص اداره كل آموزش و پرورش استان </a:t>
            </a:r>
            <a:r>
              <a:rPr lang="fa-IR" sz="3000" b="1" dirty="0">
                <a:cs typeface="B Titr" panose="00000700000000000000" pitchFamily="2" charset="-78"/>
              </a:rPr>
              <a:t>ارسال تا در صورت بررسي و تاييد صحت مدارك، مجوز لازم صادر شود.</a:t>
            </a:r>
            <a:endParaRPr lang="en-US" sz="3000" b="1" dirty="0">
              <a:cs typeface="B Titr" panose="00000700000000000000" pitchFamily="2" charset="-78"/>
            </a:endParaRPr>
          </a:p>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پس از صدور مجوز از كميسيون خاص استان </a:t>
            </a:r>
            <a:r>
              <a:rPr lang="fa-IR" sz="3000" b="1" dirty="0">
                <a:cs typeface="B Titr" panose="00000700000000000000" pitchFamily="2" charset="-78"/>
              </a:rPr>
              <a:t>مطابق نمون برگ شماره 2، </a:t>
            </a:r>
            <a:r>
              <a:rPr lang="fa-IR" sz="3000" b="1" dirty="0">
                <a:solidFill>
                  <a:srgbClr val="FF0000"/>
                </a:solidFill>
                <a:cs typeface="B Titr" panose="00000700000000000000" pitchFamily="2" charset="-78"/>
              </a:rPr>
              <a:t>اصل گواهينامه جديد با عنوان مدرسه و مشخصات هويتي جديد براي ذي نفع صادر </a:t>
            </a:r>
            <a:r>
              <a:rPr lang="fa-IR" sz="3000" b="1" dirty="0">
                <a:cs typeface="B Titr" panose="00000700000000000000" pitchFamily="2" charset="-78"/>
              </a:rPr>
              <a:t>و پس از كنترل و مطابقت با سوابق تحصيلي مربوط و احراز هويت، برابر مقررات در قبال اخذ رسيد به ذي نفع يا نماينده قانوني وي تحويل شود.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36877449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 اقدامات مربوط به اصلاح مشخصات در رابطه با تغيير جنسيت غيرفارغ التحصيلان:</a:t>
            </a:r>
            <a:endParaRPr lang="en-US" sz="3000" b="1" dirty="0">
              <a:cs typeface="B Titr" panose="00000700000000000000" pitchFamily="2" charset="-78"/>
            </a:endParaRPr>
          </a:p>
        </p:txBody>
      </p:sp>
    </p:spTree>
    <p:extLst>
      <p:ext uri="{BB962C8B-B14F-4D97-AF65-F5344CB8AC3E}">
        <p14:creationId xmlns:p14="http://schemas.microsoft.com/office/powerpoint/2010/main" val="17494583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69875"/>
            <a:ext cx="11603038"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مدارك مورد نياز جهت بررسي و اتخاذ تصميم به كميسيون خاص اداره آموزش و پرورش منطقه ارائه </a:t>
            </a:r>
            <a:r>
              <a:rPr lang="fa-IR" sz="3000" b="1" dirty="0">
                <a:cs typeface="B Titr" panose="00000700000000000000" pitchFamily="2" charset="-78"/>
              </a:rPr>
              <a:t>تا در صورت بررسي و تاييد صحت مدارك، مجوز لازم صادر شود.</a:t>
            </a:r>
            <a:endParaRPr lang="en-US" sz="3000" b="1" dirty="0">
              <a:cs typeface="B Titr" panose="00000700000000000000" pitchFamily="2" charset="-78"/>
            </a:endParaRPr>
          </a:p>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پس از صدور مجوز از كميسيون خاص اداره منطقه </a:t>
            </a:r>
            <a:r>
              <a:rPr lang="fa-IR" sz="3000" b="1" dirty="0">
                <a:cs typeface="B Titr" panose="00000700000000000000" pitchFamily="2" charset="-78"/>
              </a:rPr>
              <a:t>بر اساس نمون برگ شماره 3 ، آخرين گواهينامه / </a:t>
            </a:r>
            <a:r>
              <a:rPr lang="fa-IR" sz="3000" b="1" dirty="0">
                <a:solidFill>
                  <a:srgbClr val="FF0000"/>
                </a:solidFill>
                <a:cs typeface="B Titr" panose="00000700000000000000" pitchFamily="2" charset="-78"/>
              </a:rPr>
              <a:t>مدرك تحصيلي با عنوان مشخصات هويتي و مدرسه جديد براي ذي نفع صادر </a:t>
            </a:r>
            <a:r>
              <a:rPr lang="fa-IR" sz="3000" b="1" dirty="0">
                <a:cs typeface="B Titr" panose="00000700000000000000" pitchFamily="2" charset="-78"/>
              </a:rPr>
              <a:t>و پس از كنترل و مطابقت با سوابق تحصيلي مربوط و احراز هويت ، برابر مقررات در قبال اخذ رسيد به ذي نفع يا نماينده قانوني وي تحويل شود.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41486011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33388" y="269875"/>
            <a:ext cx="11758612"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solidFill>
                  <a:srgbClr val="FF0000"/>
                </a:solidFill>
                <a:cs typeface="B Titr" panose="00000700000000000000" pitchFamily="2" charset="-78"/>
              </a:rPr>
              <a:t>تغيير جنسيت براي دانش آموزان غيرفارغ التحصيل </a:t>
            </a:r>
            <a:r>
              <a:rPr lang="fa-IR" sz="3000" b="1" dirty="0">
                <a:cs typeface="B Titr" panose="00000700000000000000" pitchFamily="2" charset="-78"/>
              </a:rPr>
              <a:t>در </a:t>
            </a:r>
            <a:r>
              <a:rPr lang="fa-IR" sz="3000" b="1" dirty="0">
                <a:solidFill>
                  <a:srgbClr val="0070C0"/>
                </a:solidFill>
                <a:cs typeface="B Titr" panose="00000700000000000000" pitchFamily="2" charset="-78"/>
              </a:rPr>
              <a:t>تمام دوره هاي تحصيلي </a:t>
            </a:r>
            <a:r>
              <a:rPr lang="fa-IR" sz="3000" b="1" dirty="0">
                <a:cs typeface="B Titr" panose="00000700000000000000" pitchFamily="2" charset="-78"/>
              </a:rPr>
              <a:t>در </a:t>
            </a:r>
            <a:r>
              <a:rPr lang="fa-IR" sz="3000" b="1" dirty="0">
                <a:solidFill>
                  <a:srgbClr val="FF0000"/>
                </a:solidFill>
                <a:cs typeface="B Titr" panose="00000700000000000000" pitchFamily="2" charset="-78"/>
              </a:rPr>
              <a:t>سطح منطقه </a:t>
            </a:r>
            <a:r>
              <a:rPr lang="fa-IR" sz="3000" b="1" dirty="0">
                <a:cs typeface="B Titr" panose="00000700000000000000" pitchFamily="2" charset="-78"/>
              </a:rPr>
              <a:t>بر اساس نمون برگ شماره 3 و مدارك مندرج در بخش دوم بند (الف-5) انجام شود. در ضمن رونوشتي از اين نمون برگ به كارشناسي حراست ابلاغ گردد.</a:t>
            </a:r>
            <a:endParaRPr lang="en-US" sz="3000" b="1" dirty="0">
              <a:cs typeface="B Titr" panose="00000700000000000000" pitchFamily="2" charset="-78"/>
            </a:endParaRPr>
          </a:p>
          <a:p>
            <a:pPr algn="just" rtl="1">
              <a:lnSpc>
                <a:spcPct val="150000"/>
              </a:lnSpc>
              <a:buFont typeface="Wingdings" panose="05000000000000000000" pitchFamily="2" charset="2"/>
              <a:buChar char="v"/>
            </a:pPr>
            <a:r>
              <a:rPr lang="fa-IR" sz="3000" b="1" dirty="0">
                <a:solidFill>
                  <a:srgbClr val="0070C0"/>
                </a:solidFill>
                <a:cs typeface="B Titr" panose="00000700000000000000" pitchFamily="2" charset="-78"/>
              </a:rPr>
              <a:t>اصل گواهينامه پايان تحصيلات </a:t>
            </a:r>
            <a:r>
              <a:rPr lang="fa-IR" sz="3000" b="1" dirty="0">
                <a:cs typeface="B Titr" panose="00000700000000000000" pitchFamily="2" charset="-78"/>
              </a:rPr>
              <a:t>دوره سه ساله راهنمايي تحصيلي (براي فارغ التحصيلان دوره راهنمايي) /دوره اول متوسطه و همچنين آخرين كارنامه صادره دوره هاي اول / دوم متوسطه (براي غيرفارغ التحصيلان) و كارنامه تحصيلي – تربيتي دوره ابتدايي از </a:t>
            </a:r>
            <a:r>
              <a:rPr lang="fa-IR" sz="3000" b="1" dirty="0">
                <a:solidFill>
                  <a:srgbClr val="FF0000"/>
                </a:solidFill>
                <a:cs typeface="B Titr" panose="00000700000000000000" pitchFamily="2" charset="-78"/>
              </a:rPr>
              <a:t>ذي نفع اخذ و از درجه اعتبار ساقط و در سوابق تحصيلي وي در اداره منطقه / ناحيه بايگاني شود</a:t>
            </a:r>
            <a:r>
              <a:rPr lang="fa-IR" sz="3000" b="1" dirty="0">
                <a:cs typeface="B Titr" panose="00000700000000000000" pitchFamily="2" charset="-78"/>
              </a:rPr>
              <a:t>.</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9125670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77863" y="257175"/>
            <a:ext cx="1151413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د</a:t>
            </a:r>
            <a:r>
              <a:rPr lang="fa-IR" sz="3000" b="1" dirty="0">
                <a:solidFill>
                  <a:srgbClr val="0070C0"/>
                </a:solidFill>
                <a:cs typeface="B Titr" panose="00000700000000000000" pitchFamily="2" charset="-78"/>
              </a:rPr>
              <a:t>ر سامانه و نرم افزارهاي دانش آموزي مدرسه مبدأ ، سوابق تحصيلي زمان تغيير جنسيت ذي نفع (همان سال و دوره هايي كه تغيير جنسيت در آن سال و دوره انجام مي شود) حذف شود. </a:t>
            </a:r>
            <a:r>
              <a:rPr lang="fa-IR" sz="3000" b="1" dirty="0">
                <a:cs typeface="B Titr" panose="00000700000000000000" pitchFamily="2" charset="-78"/>
              </a:rPr>
              <a:t>(تاريخچه تغييرات حذف نگهداري شود.) و به مدرسه مقصد انتقال يابد. (در صورتي كه ذي نفع درخواست اصلاح تمام سوابق قبلي را داشته باشد به همين منوال اقدام شود) و سپس مراتب در دفاتر امتحانات (نتايج ارزشيابي) موجود در مدرسه، با ذكر تاريخ و شماره مجوز اداره و توضيحات لازم درج گردد.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5465720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77863" y="257175"/>
            <a:ext cx="1151413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تبصره : </a:t>
            </a:r>
            <a:r>
              <a:rPr lang="fa-IR" sz="3000" b="1" dirty="0">
                <a:solidFill>
                  <a:srgbClr val="FF0000"/>
                </a:solidFill>
                <a:cs typeface="B Titr" panose="00000700000000000000" pitchFamily="2" charset="-78"/>
              </a:rPr>
              <a:t>چنانچه ذي نفع در مدارس/مناطق و يا استان هاي ديگري داراي سابقه و خواهان اصلاح تمام سوابق باشد </a:t>
            </a:r>
            <a:r>
              <a:rPr lang="fa-IR" sz="3000" b="1" dirty="0">
                <a:cs typeface="B Titr" panose="00000700000000000000" pitchFamily="2" charset="-78"/>
              </a:rPr>
              <a:t>مي بايست </a:t>
            </a:r>
            <a:r>
              <a:rPr lang="fa-IR" sz="3000" b="1" dirty="0">
                <a:solidFill>
                  <a:srgbClr val="0070C0"/>
                </a:solidFill>
                <a:cs typeface="B Titr" panose="00000700000000000000" pitchFamily="2" charset="-78"/>
              </a:rPr>
              <a:t>رونوشتي از اين رأي </a:t>
            </a:r>
            <a:r>
              <a:rPr lang="fa-IR" sz="3000" b="1" dirty="0">
                <a:cs typeface="B Titr" panose="00000700000000000000" pitchFamily="2" charset="-78"/>
              </a:rPr>
              <a:t>به آنان جهت اقدام لازم ارسال گردد.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374596491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57175"/>
            <a:ext cx="11063287"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بخش سوم : ساير موارد</a:t>
            </a:r>
            <a:endParaRPr lang="en-US" sz="3000" b="1" dirty="0">
              <a:cs typeface="B Titr" panose="00000700000000000000" pitchFamily="2" charset="-78"/>
            </a:endParaRPr>
          </a:p>
          <a:p>
            <a:pPr algn="just" rtl="1">
              <a:lnSpc>
                <a:spcPct val="150000"/>
              </a:lnSpc>
              <a:buFont typeface="Wingdings" panose="05000000000000000000" pitchFamily="2" charset="2"/>
              <a:buChar char="v"/>
            </a:pPr>
            <a:r>
              <a:rPr lang="fa-IR" sz="3000" b="1" dirty="0">
                <a:cs typeface="B Titr" panose="00000700000000000000" pitchFamily="2" charset="-78"/>
              </a:rPr>
              <a:t>1-در تمامي مراحل تحويل وتحول گواهينامه في ما بين كارشناسي سنجش و ارزشيابي تحصيلي و مدرسه با حضو</a:t>
            </a:r>
            <a:r>
              <a:rPr lang="fa-IR" sz="3000" b="1" dirty="0">
                <a:solidFill>
                  <a:srgbClr val="FF0000"/>
                </a:solidFill>
                <a:cs typeface="B Titr" panose="00000700000000000000" pitchFamily="2" charset="-78"/>
              </a:rPr>
              <a:t>ر مدير مدرسه </a:t>
            </a:r>
            <a:r>
              <a:rPr lang="fa-IR" sz="3000" b="1" dirty="0">
                <a:cs typeface="B Titr" panose="00000700000000000000" pitchFamily="2" charset="-78"/>
              </a:rPr>
              <a:t>انجام شود و تحويل گواهينامه به افرادي </a:t>
            </a:r>
            <a:r>
              <a:rPr lang="fa-IR" sz="3000" b="1" dirty="0">
                <a:solidFill>
                  <a:srgbClr val="FF0000"/>
                </a:solidFill>
                <a:cs typeface="B Titr" panose="00000700000000000000" pitchFamily="2" charset="-78"/>
              </a:rPr>
              <a:t>غير از مدير مدرسه، تخلف محسوب مي شود</a:t>
            </a:r>
            <a:r>
              <a:rPr lang="fa-IR" sz="3000" b="1" dirty="0">
                <a:cs typeface="B Titr" panose="00000700000000000000" pitchFamily="2" charset="-78"/>
              </a:rPr>
              <a:t>.</a:t>
            </a:r>
            <a:endParaRPr lang="en-US" sz="3000" b="1" dirty="0">
              <a:cs typeface="B Titr" panose="00000700000000000000" pitchFamily="2" charset="-78"/>
            </a:endParaRPr>
          </a:p>
          <a:p>
            <a:pPr algn="just" rtl="1">
              <a:lnSpc>
                <a:spcPct val="150000"/>
              </a:lnSpc>
              <a:buFont typeface="Wingdings" panose="05000000000000000000" pitchFamily="2" charset="2"/>
              <a:buChar char="v"/>
            </a:pPr>
            <a:r>
              <a:rPr lang="fa-IR" sz="3000" b="1" dirty="0">
                <a:cs typeface="B Titr" panose="00000700000000000000" pitchFamily="2" charset="-78"/>
              </a:rPr>
              <a:t>2-براي صدور مجوز </a:t>
            </a:r>
            <a:r>
              <a:rPr lang="fa-IR" sz="3000" b="1" dirty="0">
                <a:solidFill>
                  <a:srgbClr val="FF0000"/>
                </a:solidFill>
                <a:cs typeface="B Titr" panose="00000700000000000000" pitchFamily="2" charset="-78"/>
              </a:rPr>
              <a:t>برگزاري امتحانات نهايي در زندان</a:t>
            </a:r>
            <a:r>
              <a:rPr lang="fa-IR" sz="3000" b="1" dirty="0">
                <a:cs typeface="B Titr" panose="00000700000000000000" pitchFamily="2" charset="-78"/>
              </a:rPr>
              <a:t>، ابتدا درخواست رئيس زندان در كميسيون خاص منطقه مطرح و بررسي شود و پس از </a:t>
            </a:r>
            <a:r>
              <a:rPr lang="fa-IR" sz="3000" b="1" dirty="0">
                <a:solidFill>
                  <a:srgbClr val="FF0000"/>
                </a:solidFill>
                <a:cs typeface="B Titr" panose="00000700000000000000" pitchFamily="2" charset="-78"/>
              </a:rPr>
              <a:t>صدور مجوز در كميسيون خاص استان با رعايت قوانين و مقررات برگزاري امتحانات نهايي بلامانع است.</a:t>
            </a:r>
            <a:endParaRPr lang="en-US" sz="3000" b="1" dirty="0">
              <a:solidFill>
                <a:srgbClr val="FF0000"/>
              </a:solidFill>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37208389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57175"/>
            <a:ext cx="11063287"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solidFill>
                  <a:srgbClr val="FF0000"/>
                </a:solidFill>
                <a:cs typeface="B Titr" panose="00000700000000000000" pitchFamily="2" charset="-78"/>
              </a:rPr>
              <a:t>3-گواهينامه هايي كه به هر دليل مخدوش و يا ازدرجه اعتبار ساقط شوند</a:t>
            </a:r>
            <a:r>
              <a:rPr lang="fa-IR" sz="3000" b="1" dirty="0">
                <a:cs typeface="B Titr" panose="00000700000000000000" pitchFamily="2" charset="-78"/>
              </a:rPr>
              <a:t>، با توجه به اينكه جنس كاغذ از اوراق بهادار مي باشد ، بايد نسبت به تحويل لاشه ي آن ها برابر نمون برگ شماره 7 به اداره سنجش استان اقدام گردد.</a:t>
            </a:r>
            <a:endParaRPr lang="en-US" sz="3000" b="1" dirty="0">
              <a:cs typeface="B Titr" panose="00000700000000000000" pitchFamily="2" charset="-78"/>
            </a:endParaRPr>
          </a:p>
          <a:p>
            <a:pPr algn="just" rtl="1">
              <a:lnSpc>
                <a:spcPct val="150000"/>
              </a:lnSpc>
              <a:buFont typeface="Wingdings" panose="05000000000000000000" pitchFamily="2" charset="2"/>
              <a:buChar char="v"/>
            </a:pPr>
            <a:r>
              <a:rPr lang="fa-IR" sz="3000" b="1" dirty="0">
                <a:cs typeface="B Titr" panose="00000700000000000000" pitchFamily="2" charset="-78"/>
              </a:rPr>
              <a:t>1-3) </a:t>
            </a:r>
            <a:r>
              <a:rPr lang="fa-IR" sz="3000" b="1" dirty="0">
                <a:solidFill>
                  <a:srgbClr val="0070C0"/>
                </a:solidFill>
                <a:cs typeface="B Titr" panose="00000700000000000000" pitchFamily="2" charset="-78"/>
              </a:rPr>
              <a:t>مديران كل استان ها، رؤساي مناطق و كميته انتصابات</a:t>
            </a:r>
            <a:r>
              <a:rPr lang="fa-IR" sz="3000" b="1" dirty="0">
                <a:cs typeface="B Titr" panose="00000700000000000000" pitchFamily="2" charset="-78"/>
              </a:rPr>
              <a:t>، حتي الامكان از به كارگيري هر كدام از عوامل اداري و آموزشي كه </a:t>
            </a:r>
            <a:r>
              <a:rPr lang="fa-IR" sz="3000" b="1" dirty="0">
                <a:solidFill>
                  <a:srgbClr val="0070C0"/>
                </a:solidFill>
                <a:cs typeface="B Titr" panose="00000700000000000000" pitchFamily="2" charset="-78"/>
              </a:rPr>
              <a:t>مستنداً به نحوي در جعل سناد و سوابق تحصيلي مشاركت داشته يا </a:t>
            </a:r>
            <a:r>
              <a:rPr lang="fa-IR" sz="3000" b="1" dirty="0">
                <a:cs typeface="B Titr" panose="00000700000000000000" pitchFamily="2" charset="-78"/>
              </a:rPr>
              <a:t>صلاحيت لازم را ندارند يا افرادي كه در انجام وظايف محوله قصورهاي متعددي داشته اند در </a:t>
            </a:r>
            <a:r>
              <a:rPr lang="fa-IR" sz="3000" b="1" dirty="0">
                <a:solidFill>
                  <a:srgbClr val="00B050"/>
                </a:solidFill>
                <a:cs typeface="B Titr" panose="00000700000000000000" pitchFamily="2" charset="-78"/>
              </a:rPr>
              <a:t>سمت هايي نظیر مدير/ معاون مدرسه، مسؤول ثبت نمرات و كارشناسي هاي سنجش و ارزشيابي تحصيلي مناطق و استان و</a:t>
            </a:r>
            <a:r>
              <a:rPr lang="fa-IR" sz="3000" b="1" dirty="0">
                <a:cs typeface="B Titr" panose="00000700000000000000" pitchFamily="2" charset="-78"/>
              </a:rPr>
              <a:t> ... </a:t>
            </a:r>
            <a:r>
              <a:rPr lang="fa-IR" sz="3000" b="1" dirty="0">
                <a:solidFill>
                  <a:srgbClr val="FF0000"/>
                </a:solidFill>
                <a:cs typeface="B Titr" panose="00000700000000000000" pitchFamily="2" charset="-78"/>
              </a:rPr>
              <a:t>خودداري نمايند</a:t>
            </a:r>
            <a:r>
              <a:rPr lang="fa-IR" sz="3000" b="1" dirty="0">
                <a:cs typeface="B Titr" panose="00000700000000000000" pitchFamily="2" charset="-78"/>
              </a:rPr>
              <a:t>.</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31476528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77863" y="257175"/>
            <a:ext cx="11514137"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cs typeface="B Titr" panose="00000700000000000000" pitchFamily="2" charset="-78"/>
              </a:rPr>
              <a:t>4- در خصوص نحوه هزينه كرد چاپ و صدور گواهينامه هاي پايان تحصيلات دوره متوسطه و دوره پيش دانشگاهي (قسمت الف نمون برگ شماره 5) با ضرايب امنيتي در بخش هزينه اي مربوط به حوزه ستادي وزارت آموزش و پرورش، مراتب متعاقباً توسط مركز سنجش و پايش كيفيت آموزشي با هماهنگي معاونت برنامه ريزي و توسعه منابع به استان ها اعلام خواهد شد.</a:t>
            </a:r>
            <a:endParaRPr lang="en-US" sz="3000" b="1" dirty="0">
              <a:cs typeface="B Titr" panose="00000700000000000000" pitchFamily="2" charset="-78"/>
            </a:endParaRPr>
          </a:p>
          <a:p>
            <a:pPr algn="just" rtl="1">
              <a:lnSpc>
                <a:spcPct val="150000"/>
              </a:lnSpc>
              <a:buFont typeface="Wingdings" panose="05000000000000000000" pitchFamily="2" charset="2"/>
              <a:buChar char="v"/>
            </a:pPr>
            <a:r>
              <a:rPr lang="fa-IR" sz="3000" b="1" dirty="0">
                <a:solidFill>
                  <a:srgbClr val="FF0000"/>
                </a:solidFill>
                <a:cs typeface="B Titr" panose="00000700000000000000" pitchFamily="2" charset="-78"/>
              </a:rPr>
              <a:t>5-تمامي گواهينامه هاي پايان تحصيلات كه برابر ضوابط و مقررات از درجه اعتبار ساقط مي شوند بر اساس قوانين و دستورالعمل هاي مربوط با هماهنگي كارشناسي حراست و عوامل ذيربط امحاء گردند.</a:t>
            </a:r>
            <a:endParaRPr lang="en-US" sz="3000" b="1" dirty="0">
              <a:solidFill>
                <a:srgbClr val="FF0000"/>
              </a:solidFill>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1984622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846138" y="257175"/>
            <a:ext cx="11345862"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رونوشت آراء صادره از كميسيون هاي خاص استان و منطقه </a:t>
            </a:r>
            <a:r>
              <a:rPr lang="fa-IR" sz="3000" b="1" dirty="0">
                <a:cs typeface="B Titr" panose="00000700000000000000" pitchFamily="2" charset="-78"/>
              </a:rPr>
              <a:t>در پايان هر </a:t>
            </a:r>
            <a:r>
              <a:rPr lang="fa-IR" sz="3000" b="1" dirty="0">
                <a:solidFill>
                  <a:srgbClr val="FF0000"/>
                </a:solidFill>
                <a:cs typeface="B Titr" panose="00000700000000000000" pitchFamily="2" charset="-78"/>
              </a:rPr>
              <a:t>سال تحصيلي صحافي شده </a:t>
            </a:r>
            <a:r>
              <a:rPr lang="fa-IR" sz="3000" b="1" dirty="0">
                <a:cs typeface="B Titr" panose="00000700000000000000" pitchFamily="2" charset="-78"/>
              </a:rPr>
              <a:t>و حداقل براي </a:t>
            </a:r>
            <a:r>
              <a:rPr lang="fa-IR" sz="3000" b="1" dirty="0">
                <a:solidFill>
                  <a:srgbClr val="FF0000"/>
                </a:solidFill>
                <a:cs typeface="B Titr" panose="00000700000000000000" pitchFamily="2" charset="-78"/>
              </a:rPr>
              <a:t>مدت شش سال در محل كارشناسي سنجش و ارزشيابي تحصيلي منطقه بايگاني </a:t>
            </a:r>
            <a:r>
              <a:rPr lang="fa-IR" sz="3000" b="1" dirty="0">
                <a:cs typeface="B Titr" panose="00000700000000000000" pitchFamily="2" charset="-78"/>
              </a:rPr>
              <a:t>و سپس برابر ضوابط و مقررات امحاء گردد.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2184039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034" y="568345"/>
            <a:ext cx="11176237" cy="1560716"/>
          </a:xfrm>
        </p:spPr>
        <p:txBody>
          <a:bodyPr/>
          <a:lstStyle/>
          <a:p>
            <a:pPr algn="r"/>
            <a:r>
              <a:rPr lang="fa-IR" b="1" dirty="0"/>
              <a:t>2- صدور گواهينامه پايان تحصيلات دوره‌هاي متوسطه و پيش‌دانشگاهي به صورت المثني:</a:t>
            </a:r>
            <a:endParaRPr lang="en-US" dirty="0"/>
          </a:p>
        </p:txBody>
      </p:sp>
    </p:spTree>
    <p:extLst>
      <p:ext uri="{BB962C8B-B14F-4D97-AF65-F5344CB8AC3E}">
        <p14:creationId xmlns:p14="http://schemas.microsoft.com/office/powerpoint/2010/main" val="13534167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571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7-دفتر رسيد نمون برگ تحويل گواهينامه اصل/المثني </a:t>
            </a:r>
            <a:r>
              <a:rPr lang="fa-IR" sz="3000" b="1" dirty="0">
                <a:cs typeface="B Titr" panose="00000700000000000000" pitchFamily="2" charset="-78"/>
              </a:rPr>
              <a:t>(نمون برگ شماره 8) به عنوان سند دولتي محسوب مي شوند و بايد توسط كارشناسي سنجش و ارزشيابي تحصيلي </a:t>
            </a:r>
            <a:r>
              <a:rPr lang="fa-IR" sz="3000" b="1" dirty="0">
                <a:solidFill>
                  <a:srgbClr val="FF0000"/>
                </a:solidFill>
                <a:cs typeface="B Titr" panose="00000700000000000000" pitchFamily="2" charset="-78"/>
              </a:rPr>
              <a:t>منطقه صحافي و پلمب شود </a:t>
            </a:r>
            <a:r>
              <a:rPr lang="fa-IR" sz="3000" b="1" dirty="0">
                <a:cs typeface="B Titr" panose="00000700000000000000" pitchFamily="2" charset="-78"/>
              </a:rPr>
              <a:t>و همچنين حفظ و نگهداري آن براي هميشه به عهده مسؤول سنجش و ارزشيابي تحصيلي منطقه خواهد بود و </a:t>
            </a:r>
            <a:r>
              <a:rPr lang="fa-IR" sz="3000" b="1" dirty="0">
                <a:solidFill>
                  <a:srgbClr val="00B050"/>
                </a:solidFill>
                <a:cs typeface="B Titr" panose="00000700000000000000" pitchFamily="2" charset="-78"/>
              </a:rPr>
              <a:t>تكميل تمام ستون هاي اين دفتر توسط تحويل دهندگان مدارك و گواهينامه ها الزامي است.</a:t>
            </a:r>
            <a:endParaRPr lang="en-US" sz="3000" b="1" dirty="0">
              <a:solidFill>
                <a:srgbClr val="00B050"/>
              </a:solidFill>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5777464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57175"/>
            <a:ext cx="11063287"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solidFill>
                  <a:srgbClr val="0070C0"/>
                </a:solidFill>
                <a:cs typeface="B Titr" panose="00000700000000000000" pitchFamily="2" charset="-78"/>
              </a:rPr>
              <a:t>8-صدور مجدد گواهينامه موقت با عنوان دستگاه هاي دولتي يا مؤسسات قانوني غيردولتي در صورت نياز متقاضي تا زماني كه اصل گواهينامه پايان تحصيلات صادر نشده باشد برابر ضوابط بلامانع است. </a:t>
            </a:r>
            <a:r>
              <a:rPr lang="fa-IR" sz="3000" b="1" dirty="0">
                <a:cs typeface="B Titr" panose="00000700000000000000" pitchFamily="2" charset="-78"/>
              </a:rPr>
              <a:t>ولي </a:t>
            </a:r>
            <a:r>
              <a:rPr lang="fa-IR" sz="3000" b="1" dirty="0">
                <a:solidFill>
                  <a:srgbClr val="FF0000"/>
                </a:solidFill>
                <a:cs typeface="B Titr" panose="00000700000000000000" pitchFamily="2" charset="-78"/>
              </a:rPr>
              <a:t>به محض صدور اصل گواهينامه </a:t>
            </a:r>
            <a:r>
              <a:rPr lang="fa-IR" sz="3000" b="1" dirty="0">
                <a:cs typeface="B Titr" panose="00000700000000000000" pitchFamily="2" charset="-78"/>
              </a:rPr>
              <a:t>/ </a:t>
            </a:r>
            <a:r>
              <a:rPr lang="fa-IR" sz="3000" b="1" dirty="0">
                <a:solidFill>
                  <a:srgbClr val="FF0000"/>
                </a:solidFill>
                <a:cs typeface="B Titr" panose="00000700000000000000" pitchFamily="2" charset="-78"/>
              </a:rPr>
              <a:t>گواهينامه هاي موقت صادره از درجه اعتبار ساقط و صدور مجدد گواهينامه موقت با هر عنوان و تاريخي ممنوع بوده </a:t>
            </a:r>
            <a:r>
              <a:rPr lang="fa-IR" sz="3000" b="1" dirty="0">
                <a:cs typeface="B Titr" panose="00000700000000000000" pitchFamily="2" charset="-78"/>
              </a:rPr>
              <a:t>و مسؤوليت صدور آن به عهده مدير مدرسه مي باشد.</a:t>
            </a:r>
            <a:endParaRPr lang="en-US" sz="3000" b="1" dirty="0">
              <a:cs typeface="B Titr" panose="00000700000000000000" pitchFamily="2" charset="-78"/>
            </a:endParaRPr>
          </a:p>
          <a:p>
            <a:pPr algn="just" rtl="1">
              <a:lnSpc>
                <a:spcPct val="150000"/>
              </a:lnSpc>
              <a:buFont typeface="Wingdings" panose="05000000000000000000" pitchFamily="2" charset="2"/>
              <a:buChar char="v"/>
            </a:pPr>
            <a:r>
              <a:rPr lang="fa-IR" sz="3000" b="1" dirty="0">
                <a:cs typeface="B Titr" panose="00000700000000000000" pitchFamily="2" charset="-78"/>
              </a:rPr>
              <a:t>تبصره: چنانچه اصل گواهينامه پايان تحصيلات به هر دليلي تا شش ماه صادر نگردد، صدور مجدد گواهينامه موقت پايان تحصيلات بعد از تاريخ مقرر برابر ضوابط و مقررات انجام پذيرد.</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798212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571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0070C0"/>
                </a:solidFill>
                <a:cs typeface="B Titr" panose="00000700000000000000" pitchFamily="2" charset="-78"/>
              </a:rPr>
              <a:t>9-مسؤوليت هرگونه مغايرت بين مفاد مندرجات گواهي موقت قبولي يا اصل گواهينامه پايان تحصيلات</a:t>
            </a:r>
            <a:r>
              <a:rPr lang="fa-IR" sz="3000" b="1" dirty="0">
                <a:cs typeface="B Titr" panose="00000700000000000000" pitchFamily="2" charset="-78"/>
              </a:rPr>
              <a:t> مانند (مغايرت در سوابق تحصيلي و هويتي) قبل و بعد از فارغ التحصيلي </a:t>
            </a:r>
            <a:r>
              <a:rPr lang="fa-IR" sz="3000" b="1" dirty="0">
                <a:solidFill>
                  <a:srgbClr val="FF0000"/>
                </a:solidFill>
                <a:cs typeface="B Titr" panose="00000700000000000000" pitchFamily="2" charset="-78"/>
              </a:rPr>
              <a:t>بر عهده صادركنندگان و تاييد كنندگان مدارك تحصيلي </a:t>
            </a:r>
            <a:r>
              <a:rPr lang="fa-IR" sz="3000" b="1" dirty="0">
                <a:cs typeface="B Titr" panose="00000700000000000000" pitchFamily="2" charset="-78"/>
              </a:rPr>
              <a:t>مي باشد.  بنابراين مديران مدارس و كارشناسي سنجش و ارزشيابي تحصيلي مناطق توجه داشته باشند تا قبل از بررسي تمام و كمال سوابق فردي و تحصيلي و قبل از اتمام عمليات فارغ التحصيلي دانش آموز در سامانه هاي دانش آموزي مرتبط، از صدور هرگونه گواهي موقت فارغ التحصيلي خودداري نمايند.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27016681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57175"/>
            <a:ext cx="11063287" cy="6324600"/>
          </a:xfrm>
        </p:spPr>
        <p:txBody>
          <a:bodyPr vert="horz" lIns="91440" tIns="45720" rIns="91440" bIns="45720" rtlCol="0">
            <a:noAutofit/>
          </a:bodyPr>
          <a:lstStyle/>
          <a:p>
            <a:pPr algn="just" rtl="1">
              <a:lnSpc>
                <a:spcPct val="150000"/>
              </a:lnSpc>
              <a:buFont typeface="Wingdings" panose="05000000000000000000" pitchFamily="2" charset="2"/>
              <a:buChar char="v"/>
            </a:pPr>
            <a:r>
              <a:rPr lang="fa-IR" sz="3000" b="1" dirty="0">
                <a:solidFill>
                  <a:srgbClr val="FF0000"/>
                </a:solidFill>
                <a:cs typeface="B Titr" panose="00000700000000000000" pitchFamily="2" charset="-78"/>
              </a:rPr>
              <a:t>10-تمامي گواهينامه ها با عكس جديد اسكن شده چاپ شوند </a:t>
            </a:r>
            <a:r>
              <a:rPr lang="fa-IR" sz="3000" b="1" dirty="0">
                <a:cs typeface="B Titr" panose="00000700000000000000" pitchFamily="2" charset="-78"/>
              </a:rPr>
              <a:t>و روي عكس با مهر مدرسه تاييد و دقت شود وضوح عكس به واسطه مهر زدن مخدوش نشود همچنين انجام كنترل هاي اوليه جهت صحت و كامل بودن اسكن عكس بر روي گواهينامه ها قبل از اقدام به چاپ الزامي است. «</a:t>
            </a:r>
            <a:r>
              <a:rPr lang="fa-IR" sz="3000" b="1" dirty="0">
                <a:solidFill>
                  <a:srgbClr val="FF0000"/>
                </a:solidFill>
                <a:cs typeface="B Titr" panose="00000700000000000000" pitchFamily="2" charset="-78"/>
              </a:rPr>
              <a:t>رفع مغايرت عكس هاي اسكن شده به عهده مدير مدرسه مي باشد».</a:t>
            </a:r>
            <a:endParaRPr lang="en-US" sz="3000" b="1" dirty="0">
              <a:solidFill>
                <a:srgbClr val="FF0000"/>
              </a:solidFill>
              <a:cs typeface="B Titr" panose="00000700000000000000" pitchFamily="2" charset="-78"/>
            </a:endParaRPr>
          </a:p>
          <a:p>
            <a:pPr algn="just" rtl="1">
              <a:lnSpc>
                <a:spcPct val="150000"/>
              </a:lnSpc>
              <a:buFont typeface="Wingdings" panose="05000000000000000000" pitchFamily="2" charset="2"/>
              <a:buChar char="v"/>
            </a:pPr>
            <a:r>
              <a:rPr lang="fa-IR" sz="3000" b="1" dirty="0">
                <a:cs typeface="B Titr" panose="00000700000000000000" pitchFamily="2" charset="-78"/>
              </a:rPr>
              <a:t>تبصره : چنانچه در صدور گواهينامه پايان تحصيلات دوره متوسطه (نظام قديم و جديد) و پيش دانشگاهي نوبت هاي دي ماه 1397 و خرداد و شهريور ماه 1398 امكان اسكن عكس ها مقدور نباشد، فقط براي دوره هاي مذكور و قبل از آن، الصاق عكس بلامانع است.</a:t>
            </a:r>
            <a:endParaRPr lang="en-US" sz="3000" b="1" dirty="0">
              <a:cs typeface="B Titr" panose="00000700000000000000" pitchFamily="2" charset="-78"/>
            </a:endParaRPr>
          </a:p>
          <a:p>
            <a:pPr algn="just" rtl="1">
              <a:lnSpc>
                <a:spcPct val="15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3201125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571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cs typeface="B Titr" panose="00000700000000000000" pitchFamily="2" charset="-78"/>
              </a:rPr>
              <a:t>در خصوص رنگ مورد استفاده </a:t>
            </a:r>
            <a:r>
              <a:rPr lang="fa-IR" sz="3000" b="1" dirty="0">
                <a:solidFill>
                  <a:srgbClr val="FF0000"/>
                </a:solidFill>
                <a:cs typeface="B Titr" panose="00000700000000000000" pitchFamily="2" charset="-78"/>
              </a:rPr>
              <a:t>در استامپ ها جهت تاييد گواهينامه</a:t>
            </a:r>
            <a:r>
              <a:rPr lang="fa-IR" sz="3000" b="1" dirty="0">
                <a:cs typeface="B Titr" panose="00000700000000000000" pitchFamily="2" charset="-78"/>
              </a:rPr>
              <a:t>، از رنگ هاي </a:t>
            </a:r>
            <a:r>
              <a:rPr lang="fa-IR" sz="3000" b="1" dirty="0">
                <a:solidFill>
                  <a:srgbClr val="FF0000"/>
                </a:solidFill>
                <a:cs typeface="B Titr" panose="00000700000000000000" pitchFamily="2" charset="-78"/>
              </a:rPr>
              <a:t>آبي يا مشكي </a:t>
            </a:r>
            <a:r>
              <a:rPr lang="fa-IR" sz="3000" b="1" dirty="0">
                <a:cs typeface="B Titr" panose="00000700000000000000" pitchFamily="2" charset="-78"/>
              </a:rPr>
              <a:t>استفاده شود. و بر كيفيت جوهر استامپ و ميزان ماندگاري آن روي گواهينامه، پخش نشدن رنگ روي گواهينامه و همچنين واضح بودن مهر تاكيد مي شود.</a:t>
            </a:r>
            <a:endParaRPr lang="en-US" sz="3000" b="1" dirty="0">
              <a:cs typeface="B Titr" panose="00000700000000000000" pitchFamily="2" charset="-78"/>
            </a:endParaRPr>
          </a:p>
          <a:p>
            <a:pPr algn="just" rtl="1">
              <a:lnSpc>
                <a:spcPct val="200000"/>
              </a:lnSpc>
              <a:buFont typeface="Wingdings" panose="05000000000000000000" pitchFamily="2" charset="2"/>
              <a:buChar char="v"/>
            </a:pPr>
            <a:endParaRPr lang="en-US" sz="3000" b="1" dirty="0">
              <a:cs typeface="B Titr" panose="00000700000000000000" pitchFamily="2" charset="-78"/>
            </a:endParaRPr>
          </a:p>
        </p:txBody>
      </p:sp>
    </p:spTree>
    <p:extLst>
      <p:ext uri="{BB962C8B-B14F-4D97-AF65-F5344CB8AC3E}">
        <p14:creationId xmlns:p14="http://schemas.microsoft.com/office/powerpoint/2010/main" val="40622719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820" y="0"/>
            <a:ext cx="11539470" cy="6465194"/>
          </a:xfrm>
          <a:prstGeom prst="rect">
            <a:avLst/>
          </a:prstGeom>
        </p:spPr>
        <p:txBody>
          <a:bodyPr vert="horz" lIns="91440" tIns="45720" rIns="91440" bIns="45720" rtlCol="0">
            <a:noAutofit/>
          </a:bodyPr>
          <a:lstStyle/>
          <a:p>
            <a:pPr marL="320040" indent="-320040" algn="just" rtl="1">
              <a:lnSpc>
                <a:spcPct val="150000"/>
              </a:lnSpc>
              <a:spcBef>
                <a:spcPts val="930"/>
              </a:spcBef>
              <a:buFont typeface="Wingdings" panose="05000000000000000000" pitchFamily="2" charset="2"/>
              <a:buChar char="v"/>
            </a:pPr>
            <a:r>
              <a:rPr lang="fa-IR" sz="3000" b="1" dirty="0">
                <a:solidFill>
                  <a:schemeClr val="tx2">
                    <a:lumMod val="75000"/>
                    <a:lumOff val="25000"/>
                  </a:schemeClr>
                </a:solidFill>
                <a:cs typeface="B Titr" panose="00000700000000000000" pitchFamily="2" charset="-78"/>
              </a:rPr>
              <a:t>تبصره 1 :کلیه  بخشنامه ، دستور العمل های صادره در خصوص فرایند تاییدیه تحصیلی که از سوی این مرکز به ادارات کل آموزش و پرورش استان و سایر دستگاههای اجرایی (دولتی و غیر دولتی ) ابلاغ شده است به قوت خود باقی می باشند .</a:t>
            </a:r>
            <a:endParaRPr lang="en-US" sz="3000" b="1" dirty="0">
              <a:solidFill>
                <a:schemeClr val="tx2">
                  <a:lumMod val="75000"/>
                  <a:lumOff val="25000"/>
                </a:schemeClr>
              </a:solidFill>
              <a:cs typeface="B Titr" panose="00000700000000000000" pitchFamily="2" charset="-78"/>
            </a:endParaRPr>
          </a:p>
          <a:p>
            <a:pPr marL="320040" indent="-320040" algn="just" rtl="1">
              <a:lnSpc>
                <a:spcPct val="150000"/>
              </a:lnSpc>
              <a:spcBef>
                <a:spcPts val="930"/>
              </a:spcBef>
              <a:buFont typeface="Wingdings" panose="05000000000000000000" pitchFamily="2" charset="2"/>
              <a:buChar char="v"/>
            </a:pPr>
            <a:r>
              <a:rPr lang="fa-IR" sz="3000" b="1" dirty="0">
                <a:solidFill>
                  <a:schemeClr val="tx2">
                    <a:lumMod val="75000"/>
                    <a:lumOff val="25000"/>
                  </a:schemeClr>
                </a:solidFill>
                <a:cs typeface="B Titr" panose="00000700000000000000" pitchFamily="2" charset="-78"/>
              </a:rPr>
              <a:t>تبصره 2: براي </a:t>
            </a:r>
            <a:r>
              <a:rPr lang="fa-IR" sz="3000" b="1" dirty="0">
                <a:solidFill>
                  <a:srgbClr val="FF0000"/>
                </a:solidFill>
                <a:cs typeface="B Titr" panose="00000700000000000000" pitchFamily="2" charset="-78"/>
              </a:rPr>
              <a:t>گواهينامه هايي</a:t>
            </a:r>
            <a:r>
              <a:rPr lang="fa-IR" sz="3000" b="1" dirty="0">
                <a:solidFill>
                  <a:schemeClr val="tx2">
                    <a:lumMod val="75000"/>
                    <a:lumOff val="25000"/>
                  </a:schemeClr>
                </a:solidFill>
                <a:cs typeface="B Titr" panose="00000700000000000000" pitchFamily="2" charset="-78"/>
              </a:rPr>
              <a:t> كه به هر دليل </a:t>
            </a:r>
            <a:r>
              <a:rPr lang="fa-IR" sz="3000" b="1" dirty="0">
                <a:solidFill>
                  <a:srgbClr val="FF0000"/>
                </a:solidFill>
                <a:cs typeface="B Titr" panose="00000700000000000000" pitchFamily="2" charset="-78"/>
              </a:rPr>
              <a:t>از درجه اعتبار ساقط مي شوند </a:t>
            </a:r>
            <a:r>
              <a:rPr lang="fa-IR" sz="3000" b="1" dirty="0">
                <a:solidFill>
                  <a:srgbClr val="00B050"/>
                </a:solidFill>
                <a:cs typeface="B Titr" panose="00000700000000000000" pitchFamily="2" charset="-78"/>
              </a:rPr>
              <a:t>مهري با عنوان </a:t>
            </a:r>
            <a:r>
              <a:rPr lang="fa-IR" sz="3000" b="1" dirty="0">
                <a:solidFill>
                  <a:srgbClr val="0070C0"/>
                </a:solidFill>
                <a:cs typeface="B Titr" panose="00000700000000000000" pitchFamily="2" charset="-78"/>
              </a:rPr>
              <a:t>«اين گواهينامه از درجه اعتبار ساقط شده است» </a:t>
            </a:r>
            <a:r>
              <a:rPr lang="fa-IR" sz="3000" b="1" dirty="0">
                <a:solidFill>
                  <a:schemeClr val="tx2">
                    <a:lumMod val="75000"/>
                    <a:lumOff val="25000"/>
                  </a:schemeClr>
                </a:solidFill>
                <a:cs typeface="B Titr" panose="00000700000000000000" pitchFamily="2" charset="-78"/>
              </a:rPr>
              <a:t>با </a:t>
            </a:r>
            <a:r>
              <a:rPr lang="fa-IR" sz="3000" b="1" dirty="0">
                <a:solidFill>
                  <a:srgbClr val="7030A0"/>
                </a:solidFill>
                <a:cs typeface="B Titr" panose="00000700000000000000" pitchFamily="2" charset="-78"/>
              </a:rPr>
              <a:t>هماهنگي واحد حراست </a:t>
            </a:r>
            <a:r>
              <a:rPr lang="fa-IR" sz="3000" b="1" dirty="0">
                <a:solidFill>
                  <a:schemeClr val="tx2">
                    <a:lumMod val="75000"/>
                    <a:lumOff val="25000"/>
                  </a:schemeClr>
                </a:solidFill>
                <a:cs typeface="B Titr" panose="00000700000000000000" pitchFamily="2" charset="-78"/>
              </a:rPr>
              <a:t>ساخته و توسط كارشناسي سنجش و ارزشيابي تحصيلي منطقه /استان روي گواهينامه هاي مذكور درج گردد.</a:t>
            </a:r>
            <a:endParaRPr lang="en-US" sz="3000" b="1" dirty="0">
              <a:solidFill>
                <a:schemeClr val="tx2">
                  <a:lumMod val="75000"/>
                  <a:lumOff val="25000"/>
                </a:schemeClr>
              </a:solidFill>
              <a:cs typeface="B Titr" panose="00000700000000000000" pitchFamily="2" charset="-78"/>
            </a:endParaRPr>
          </a:p>
        </p:txBody>
      </p:sp>
    </p:spTree>
    <p:extLst>
      <p:ext uri="{BB962C8B-B14F-4D97-AF65-F5344CB8AC3E}">
        <p14:creationId xmlns:p14="http://schemas.microsoft.com/office/powerpoint/2010/main" val="7996663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820" y="0"/>
            <a:ext cx="11539470" cy="6465194"/>
          </a:xfrm>
          <a:prstGeom prst="rect">
            <a:avLst/>
          </a:prstGeom>
        </p:spPr>
        <p:txBody>
          <a:bodyPr vert="horz" lIns="91440" tIns="45720" rIns="91440" bIns="45720" rtlCol="0">
            <a:noAutofit/>
          </a:bodyPr>
          <a:lstStyle/>
          <a:p>
            <a:pPr marL="320040" indent="-320040" algn="just" rtl="1">
              <a:lnSpc>
                <a:spcPct val="150000"/>
              </a:lnSpc>
              <a:spcBef>
                <a:spcPts val="930"/>
              </a:spcBef>
              <a:buFont typeface="Wingdings" panose="05000000000000000000" pitchFamily="2" charset="2"/>
              <a:buChar char="v"/>
            </a:pPr>
            <a:r>
              <a:rPr lang="fa-IR" sz="3000" b="1" dirty="0">
                <a:solidFill>
                  <a:schemeClr val="tx2">
                    <a:lumMod val="75000"/>
                    <a:lumOff val="25000"/>
                  </a:schemeClr>
                </a:solidFill>
                <a:cs typeface="B Titr" panose="00000700000000000000" pitchFamily="2" charset="-78"/>
              </a:rPr>
              <a:t>تبصره 3: بعد از صدور و ابلاغ این شیوه نامه استفاده از نمون برگ های گواهینامه های ادوار قبل </a:t>
            </a:r>
            <a:r>
              <a:rPr lang="fa-IR" sz="3000" b="1" dirty="0">
                <a:solidFill>
                  <a:srgbClr val="FF0000"/>
                </a:solidFill>
                <a:cs typeface="B Titr" panose="00000700000000000000" pitchFamily="2" charset="-78"/>
              </a:rPr>
              <a:t>ممنوع</a:t>
            </a:r>
            <a:r>
              <a:rPr lang="fa-IR" sz="3000" b="1" dirty="0">
                <a:solidFill>
                  <a:schemeClr val="tx2">
                    <a:lumMod val="75000"/>
                    <a:lumOff val="25000"/>
                  </a:schemeClr>
                </a:solidFill>
                <a:cs typeface="B Titr" panose="00000700000000000000" pitchFamily="2" charset="-78"/>
              </a:rPr>
              <a:t> می باشد و استفاده از آن ها </a:t>
            </a:r>
            <a:r>
              <a:rPr lang="fa-IR" sz="3000" b="1" dirty="0">
                <a:solidFill>
                  <a:srgbClr val="FF0000"/>
                </a:solidFill>
                <a:cs typeface="B Titr" panose="00000700000000000000" pitchFamily="2" charset="-78"/>
              </a:rPr>
              <a:t>جعل</a:t>
            </a:r>
            <a:r>
              <a:rPr lang="fa-IR" sz="3000" b="1" dirty="0">
                <a:solidFill>
                  <a:schemeClr val="tx2">
                    <a:lumMod val="75000"/>
                    <a:lumOff val="25000"/>
                  </a:schemeClr>
                </a:solidFill>
                <a:cs typeface="B Titr" panose="00000700000000000000" pitchFamily="2" charset="-78"/>
              </a:rPr>
              <a:t> محسوب می شود و عواقب آن متوجه صادر و تایید کنندگان خواهد بود.</a:t>
            </a:r>
          </a:p>
          <a:p>
            <a:pPr marL="320040" indent="-320040" algn="just" rtl="1">
              <a:lnSpc>
                <a:spcPct val="150000"/>
              </a:lnSpc>
              <a:spcBef>
                <a:spcPts val="930"/>
              </a:spcBef>
              <a:buFont typeface="Wingdings" panose="05000000000000000000" pitchFamily="2" charset="2"/>
              <a:buChar char="v"/>
            </a:pPr>
            <a:r>
              <a:rPr lang="fa-IR" sz="3000" b="1" dirty="0">
                <a:solidFill>
                  <a:schemeClr val="tx2">
                    <a:lumMod val="75000"/>
                    <a:lumOff val="25000"/>
                  </a:schemeClr>
                </a:solidFill>
                <a:cs typeface="B Titr" panose="00000700000000000000" pitchFamily="2" charset="-78"/>
              </a:rPr>
              <a:t>13- کارشناسی سنجش و ارزشیابی تحصیلی اداره آموزش و پرورش منطقه با هماهنگی کارشناسی حراست نسبت به </a:t>
            </a:r>
            <a:r>
              <a:rPr lang="fa-IR" sz="3000" b="1" dirty="0">
                <a:solidFill>
                  <a:srgbClr val="FF0000"/>
                </a:solidFill>
                <a:cs typeface="B Titr" panose="00000700000000000000" pitchFamily="2" charset="-78"/>
              </a:rPr>
              <a:t>تهیه یک عدد مهر</a:t>
            </a:r>
            <a:r>
              <a:rPr lang="fa-IR" sz="3000" b="1" dirty="0">
                <a:solidFill>
                  <a:schemeClr val="tx2">
                    <a:lumMod val="75000"/>
                    <a:lumOff val="25000"/>
                  </a:schemeClr>
                </a:solidFill>
                <a:cs typeface="B Titr" panose="00000700000000000000" pitchFamily="2" charset="-78"/>
              </a:rPr>
              <a:t> با مضمون (این گواهینامه بر اساس رای شماره .... تاریخ ... کمیسیون خاص .... برای بار اول/دوم/...... به صورت المثنی در تاریخ ..... صادر شده است و دارای اصلاحیه می باشد/نمی باشد) اقدام نمایند. </a:t>
            </a:r>
            <a:r>
              <a:rPr lang="fa-IR" sz="3000" b="1" dirty="0">
                <a:solidFill>
                  <a:srgbClr val="00B0F0"/>
                </a:solidFill>
                <a:cs typeface="B Titr" panose="00000700000000000000" pitchFamily="2" charset="-78"/>
              </a:rPr>
              <a:t>مهر در یک چهارم سمت راست ظهر گواهینامه </a:t>
            </a:r>
            <a:r>
              <a:rPr lang="fa-IR" sz="3000" b="1" dirty="0">
                <a:solidFill>
                  <a:schemeClr val="tx2">
                    <a:lumMod val="75000"/>
                    <a:lumOff val="25000"/>
                  </a:schemeClr>
                </a:solidFill>
                <a:cs typeface="B Titr" panose="00000700000000000000" pitchFamily="2" charset="-78"/>
              </a:rPr>
              <a:t>درج شود و جاهای خالی آن فقط با </a:t>
            </a:r>
            <a:r>
              <a:rPr lang="fa-IR" sz="3000" b="1" dirty="0">
                <a:solidFill>
                  <a:srgbClr val="7030A0"/>
                </a:solidFill>
                <a:cs typeface="B Titr" panose="00000700000000000000" pitchFamily="2" charset="-78"/>
              </a:rPr>
              <a:t>خودکار مشکی </a:t>
            </a:r>
            <a:r>
              <a:rPr lang="fa-IR" sz="3000" b="1" dirty="0">
                <a:solidFill>
                  <a:schemeClr val="tx2">
                    <a:lumMod val="75000"/>
                    <a:lumOff val="25000"/>
                  </a:schemeClr>
                </a:solidFill>
                <a:cs typeface="B Titr" panose="00000700000000000000" pitchFamily="2" charset="-78"/>
              </a:rPr>
              <a:t>تکمیل و توسط مسؤول سنجش و ارزشیابی منطقه تایید گردد.</a:t>
            </a:r>
          </a:p>
        </p:txBody>
      </p:sp>
    </p:spTree>
    <p:extLst>
      <p:ext uri="{BB962C8B-B14F-4D97-AF65-F5344CB8AC3E}">
        <p14:creationId xmlns:p14="http://schemas.microsoft.com/office/powerpoint/2010/main" val="25609317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128713" y="269875"/>
            <a:ext cx="11063287" cy="6324600"/>
          </a:xfrm>
        </p:spPr>
        <p:txBody>
          <a:bodyPr vert="horz" lIns="91440" tIns="45720" rIns="91440" bIns="45720" rtlCol="0">
            <a:noAutofit/>
          </a:bodyPr>
          <a:lstStyle/>
          <a:p>
            <a:pPr algn="just" rtl="1">
              <a:lnSpc>
                <a:spcPct val="200000"/>
              </a:lnSpc>
              <a:buFont typeface="Wingdings" panose="05000000000000000000" pitchFamily="2" charset="2"/>
              <a:buChar char="v"/>
            </a:pPr>
            <a:r>
              <a:rPr lang="fa-IR" sz="3000" b="1" dirty="0">
                <a:solidFill>
                  <a:srgbClr val="FF0000"/>
                </a:solidFill>
                <a:cs typeface="B Titr" panose="00000700000000000000" pitchFamily="2" charset="-78"/>
              </a:rPr>
              <a:t>گواهينامه المثني براي </a:t>
            </a:r>
            <a:r>
              <a:rPr lang="fa-IR" sz="3000" b="1" dirty="0">
                <a:cs typeface="B Titr" panose="00000700000000000000" pitchFamily="2" charset="-78"/>
              </a:rPr>
              <a:t>متقاضياني صادر خواهد شد كه </a:t>
            </a:r>
            <a:r>
              <a:rPr lang="fa-IR" sz="3000" b="1" dirty="0">
                <a:solidFill>
                  <a:srgbClr val="FF0000"/>
                </a:solidFill>
                <a:cs typeface="B Titr" panose="00000700000000000000" pitchFamily="2" charset="-78"/>
              </a:rPr>
              <a:t>اصل گواهينامه پايان تحصيلات دوره‌هاي متوسطه يا پيش‌دانشگاهي</a:t>
            </a:r>
            <a:r>
              <a:rPr lang="fa-IR" sz="3000" b="1" dirty="0">
                <a:cs typeface="B Titr" panose="00000700000000000000" pitchFamily="2" charset="-78"/>
              </a:rPr>
              <a:t> آنان در اثر </a:t>
            </a:r>
            <a:r>
              <a:rPr lang="fa-IR" sz="3000" b="1" dirty="0">
                <a:solidFill>
                  <a:srgbClr val="0070C0"/>
                </a:solidFill>
                <a:cs typeface="B Titr" panose="00000700000000000000" pitchFamily="2" charset="-78"/>
              </a:rPr>
              <a:t>حوادث طبيعي (نظير سیل، زلزله، آتش‌سوزي)،</a:t>
            </a:r>
            <a:r>
              <a:rPr lang="fa-IR" sz="3000" b="1" dirty="0">
                <a:cs typeface="B Titr" panose="00000700000000000000" pitchFamily="2" charset="-78"/>
              </a:rPr>
              <a:t> </a:t>
            </a:r>
            <a:r>
              <a:rPr lang="fa-IR" sz="3000" b="1" dirty="0">
                <a:solidFill>
                  <a:srgbClr val="00B050"/>
                </a:solidFill>
                <a:cs typeface="B Titr" panose="00000700000000000000" pitchFamily="2" charset="-78"/>
              </a:rPr>
              <a:t>سرقت و مغايرت در سوابق و ... مفقود، معدوم و يا مخدوش </a:t>
            </a:r>
            <a:r>
              <a:rPr lang="fa-IR" sz="3000" b="1" dirty="0">
                <a:cs typeface="B Titr" panose="00000700000000000000" pitchFamily="2" charset="-78"/>
              </a:rPr>
              <a:t>شده باشد. در اين صورت بايد مستندات لازم از سوي متقاضي جهت اثبات ادعاي وي مبني بر مفقود يا معدوم شدن گواهينامه ارائه شود تا بر اساس آن پيگيري‌هاي لازم جهت طرح موضوع و صدور گواهينامه به </a:t>
            </a:r>
            <a:r>
              <a:rPr lang="fa-IR" sz="3000" b="1" dirty="0">
                <a:solidFill>
                  <a:srgbClr val="FF0000"/>
                </a:solidFill>
                <a:cs typeface="B Titr" panose="00000700000000000000" pitchFamily="2" charset="-78"/>
              </a:rPr>
              <a:t>صورت المثني در كميسيون خاص استان </a:t>
            </a:r>
            <a:r>
              <a:rPr lang="fa-IR" sz="3000" b="1" dirty="0">
                <a:cs typeface="B Titr" panose="00000700000000000000" pitchFamily="2" charset="-78"/>
              </a:rPr>
              <a:t>صورت گيرد.</a:t>
            </a:r>
            <a:endParaRPr lang="en-US" sz="3000" b="1" dirty="0">
              <a:cs typeface="B Titr" panose="00000700000000000000" pitchFamily="2" charset="-78"/>
            </a:endParaRPr>
          </a:p>
        </p:txBody>
      </p:sp>
    </p:spTree>
    <p:extLst>
      <p:ext uri="{BB962C8B-B14F-4D97-AF65-F5344CB8AC3E}">
        <p14:creationId xmlns:p14="http://schemas.microsoft.com/office/powerpoint/2010/main" val="4692348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305</TotalTime>
  <Words>6816</Words>
  <Application>Microsoft Office PowerPoint</Application>
  <PresentationFormat>Widescreen</PresentationFormat>
  <Paragraphs>150</Paragraphs>
  <Slides>86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86</vt:i4>
      </vt:variant>
    </vt:vector>
  </HeadingPairs>
  <TitlesOfParts>
    <vt:vector size="90" baseType="lpstr">
      <vt:lpstr>Arial</vt:lpstr>
      <vt:lpstr>Tw Cen MT</vt:lpstr>
      <vt:lpstr>Wingdings</vt:lpstr>
      <vt:lpstr>Droplet</vt:lpstr>
      <vt:lpstr>شيوه‌نامه اجرايي صدور گواهينامه و اصلاح مشخصات </vt:lpstr>
      <vt:lpstr>PowerPoint Presentation</vt:lpstr>
      <vt:lpstr>بخش اول :صدور گواهينامه پايان تحصيلات متوسطه </vt:lpstr>
      <vt:lpstr>PowerPoint Presentation</vt:lpstr>
      <vt:lpstr>PowerPoint Presentation</vt:lpstr>
      <vt:lpstr>PowerPoint Presentation</vt:lpstr>
      <vt:lpstr>PowerPoint Presentation</vt:lpstr>
      <vt:lpstr>2- صدور گواهينامه پايان تحصيلات دوره‌هاي متوسطه و پيش‌دانشگاهي به صورت المثني:</vt:lpstr>
      <vt:lpstr>PowerPoint Presentation</vt:lpstr>
      <vt:lpstr>PowerPoint Presentation</vt:lpstr>
      <vt:lpstr>2-1 ) مدارك لازم براي صدور گواهينامه المثني: </vt:lpstr>
      <vt:lpstr>PowerPoint Presentation</vt:lpstr>
      <vt:lpstr>PowerPoint Presentation</vt:lpstr>
      <vt:lpstr>PowerPoint Presentation</vt:lpstr>
      <vt:lpstr>كارشناسي سنجش و ارزشيابي تحصيلي منطقه / ناحيه پس از دريافت مدارك فوق، نسبت به انجام موارد ذيل اقدام نمايند: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بخش دوم: فرايند اصلاح سوابق تحصيلي (هويتي و نمره‌اي)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Administrator</cp:lastModifiedBy>
  <cp:revision>52</cp:revision>
  <dcterms:created xsi:type="dcterms:W3CDTF">2020-01-17T11:23:08Z</dcterms:created>
  <dcterms:modified xsi:type="dcterms:W3CDTF">2023-04-02T21:33:28Z</dcterms:modified>
</cp:coreProperties>
</file>